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28"/>
  </p:notesMasterIdLst>
  <p:sldIdLst>
    <p:sldId id="256" r:id="rId2"/>
    <p:sldId id="259" r:id="rId3"/>
    <p:sldId id="282" r:id="rId4"/>
    <p:sldId id="281" r:id="rId5"/>
    <p:sldId id="260" r:id="rId6"/>
    <p:sldId id="283" r:id="rId7"/>
    <p:sldId id="269" r:id="rId8"/>
    <p:sldId id="270" r:id="rId9"/>
    <p:sldId id="308" r:id="rId10"/>
    <p:sldId id="307" r:id="rId11"/>
    <p:sldId id="310" r:id="rId12"/>
    <p:sldId id="309" r:id="rId13"/>
    <p:sldId id="311" r:id="rId14"/>
    <p:sldId id="312" r:id="rId15"/>
    <p:sldId id="313" r:id="rId16"/>
    <p:sldId id="314" r:id="rId17"/>
    <p:sldId id="316" r:id="rId18"/>
    <p:sldId id="319" r:id="rId19"/>
    <p:sldId id="321" r:id="rId20"/>
    <p:sldId id="315" r:id="rId21"/>
    <p:sldId id="280" r:id="rId22"/>
    <p:sldId id="273" r:id="rId23"/>
    <p:sldId id="262" r:id="rId24"/>
    <p:sldId id="305" r:id="rId25"/>
    <p:sldId id="277" r:id="rId26"/>
    <p:sldId id="30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Team Information" id="{7B123826-7D90-4DA9-B1BE-6B456E668244}">
          <p14:sldIdLst>
            <p14:sldId id="256"/>
          </p14:sldIdLst>
        </p14:section>
        <p14:section name="Product Idea" id="{D1580945-6355-457B-94B9-79F26EC39C3D}">
          <p14:sldIdLst>
            <p14:sldId id="259"/>
            <p14:sldId id="282"/>
            <p14:sldId id="281"/>
            <p14:sldId id="260"/>
            <p14:sldId id="283"/>
            <p14:sldId id="269"/>
            <p14:sldId id="270"/>
            <p14:sldId id="308"/>
            <p14:sldId id="307"/>
            <p14:sldId id="310"/>
            <p14:sldId id="309"/>
            <p14:sldId id="311"/>
            <p14:sldId id="312"/>
            <p14:sldId id="313"/>
            <p14:sldId id="314"/>
            <p14:sldId id="316"/>
            <p14:sldId id="319"/>
            <p14:sldId id="321"/>
            <p14:sldId id="315"/>
          </p14:sldIdLst>
        </p14:section>
        <p14:section name="Key Learnings" id="{92EF21E5-772D-446E-A208-C78CD84A7C3F}">
          <p14:sldIdLst>
            <p14:sldId id="280"/>
            <p14:sldId id="273"/>
            <p14:sldId id="262"/>
            <p14:sldId id="305"/>
            <p14:sldId id="277"/>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4"/>
    <p:restoredTop sz="94694"/>
  </p:normalViewPr>
  <p:slideViewPr>
    <p:cSldViewPr snapToGrid="0">
      <p:cViewPr varScale="1">
        <p:scale>
          <a:sx n="121" d="100"/>
          <a:sy n="121" d="100"/>
        </p:scale>
        <p:origin x="976" y="176"/>
      </p:cViewPr>
      <p:guideLst/>
    </p:cSldViewPr>
  </p:slideViewPr>
  <p:outlineViewPr>
    <p:cViewPr>
      <p:scale>
        <a:sx n="33" d="100"/>
        <a:sy n="33" d="100"/>
      </p:scale>
      <p:origin x="0" y="-123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E806A3-8B25-4C0B-B2D0-7B43FF677AF4}"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79E3074A-3DD7-4D32-A88B-F66CE897F540}">
      <dgm:prSet/>
      <dgm:spPr/>
      <dgm:t>
        <a:bodyPr/>
        <a:lstStyle/>
        <a:p>
          <a:r>
            <a:rPr lang="en-AE" b="1" dirty="0"/>
            <a:t>1</a:t>
          </a:r>
          <a:r>
            <a:rPr lang="en-AE" b="1"/>
            <a:t>. </a:t>
          </a:r>
          <a:r>
            <a:rPr lang="en-US" b="1" i="0" dirty="0"/>
            <a:t>MALLIDI AKHIL REDDY (2024TM93056)</a:t>
          </a:r>
          <a:endParaRPr lang="en-US" dirty="0"/>
        </a:p>
      </dgm:t>
    </dgm:pt>
    <dgm:pt modelId="{ED9F3A61-5EAD-4C36-A066-58C87E26AE86}" type="parTrans" cxnId="{BB6909FA-FF44-406A-ABD6-84648AEF6B15}">
      <dgm:prSet/>
      <dgm:spPr/>
      <dgm:t>
        <a:bodyPr/>
        <a:lstStyle/>
        <a:p>
          <a:endParaRPr lang="en-US"/>
        </a:p>
      </dgm:t>
    </dgm:pt>
    <dgm:pt modelId="{E5D1B891-CF2B-4A9D-8686-3D5B6A25A360}" type="sibTrans" cxnId="{BB6909FA-FF44-406A-ABD6-84648AEF6B15}">
      <dgm:prSet/>
      <dgm:spPr/>
      <dgm:t>
        <a:bodyPr/>
        <a:lstStyle/>
        <a:p>
          <a:endParaRPr lang="en-US"/>
        </a:p>
      </dgm:t>
    </dgm:pt>
    <dgm:pt modelId="{3D108A46-D4E9-44D4-8135-4B8E2E0D56BA}">
      <dgm:prSet/>
      <dgm:spPr/>
      <dgm:t>
        <a:bodyPr/>
        <a:lstStyle/>
        <a:p>
          <a:r>
            <a:rPr lang="en-AE" b="1" dirty="0"/>
            <a:t>2</a:t>
          </a:r>
          <a:r>
            <a:rPr lang="en-AE" b="1"/>
            <a:t>. </a:t>
          </a:r>
          <a:r>
            <a:rPr lang="en-US" b="1" i="0" dirty="0"/>
            <a:t>CHITTAJALLU PREM GURUMUKH (2024TM93279)</a:t>
          </a:r>
          <a:endParaRPr lang="en-US" dirty="0"/>
        </a:p>
      </dgm:t>
    </dgm:pt>
    <dgm:pt modelId="{9E285A4A-19F8-4735-A983-B3E194189F57}" type="parTrans" cxnId="{B9B0007C-4FB6-4683-96D0-B79C54BEEBA6}">
      <dgm:prSet/>
      <dgm:spPr/>
      <dgm:t>
        <a:bodyPr/>
        <a:lstStyle/>
        <a:p>
          <a:endParaRPr lang="en-US"/>
        </a:p>
      </dgm:t>
    </dgm:pt>
    <dgm:pt modelId="{81BC972D-9F32-40E0-9C33-6A67B6D3D0A5}" type="sibTrans" cxnId="{B9B0007C-4FB6-4683-96D0-B79C54BEEBA6}">
      <dgm:prSet/>
      <dgm:spPr/>
      <dgm:t>
        <a:bodyPr/>
        <a:lstStyle/>
        <a:p>
          <a:endParaRPr lang="en-US"/>
        </a:p>
      </dgm:t>
    </dgm:pt>
    <dgm:pt modelId="{E61CC0D2-7E3D-4EE4-9E34-72B65B79C1E4}">
      <dgm:prSet/>
      <dgm:spPr/>
      <dgm:t>
        <a:bodyPr/>
        <a:lstStyle/>
        <a:p>
          <a:r>
            <a:rPr lang="en-AE" b="1" dirty="0"/>
            <a:t>3. </a:t>
          </a:r>
          <a:r>
            <a:rPr lang="en-US" b="1" i="0" dirty="0"/>
            <a:t>MANAN PRAVINKUMAR PARMAR (2024TM93030)</a:t>
          </a:r>
          <a:endParaRPr lang="en-US" dirty="0"/>
        </a:p>
      </dgm:t>
    </dgm:pt>
    <dgm:pt modelId="{F074A02C-8B01-43BE-9773-EB58C46E8D3B}" type="parTrans" cxnId="{8AD8C35B-1DF0-4B83-B367-D1EC1A1431BF}">
      <dgm:prSet/>
      <dgm:spPr/>
      <dgm:t>
        <a:bodyPr/>
        <a:lstStyle/>
        <a:p>
          <a:endParaRPr lang="en-US"/>
        </a:p>
      </dgm:t>
    </dgm:pt>
    <dgm:pt modelId="{1A939345-0480-4C57-9F23-E38CB7DBE3B9}" type="sibTrans" cxnId="{8AD8C35B-1DF0-4B83-B367-D1EC1A1431BF}">
      <dgm:prSet/>
      <dgm:spPr/>
      <dgm:t>
        <a:bodyPr/>
        <a:lstStyle/>
        <a:p>
          <a:endParaRPr lang="en-US"/>
        </a:p>
      </dgm:t>
    </dgm:pt>
    <dgm:pt modelId="{C0DD6762-AA3A-47A6-8C6D-75A07B973B37}">
      <dgm:prSet/>
      <dgm:spPr/>
      <dgm:t>
        <a:bodyPr/>
        <a:lstStyle/>
        <a:p>
          <a:r>
            <a:rPr lang="en-AE" b="1" dirty="0"/>
            <a:t>4. </a:t>
          </a:r>
          <a:r>
            <a:rPr lang="en-US" b="1" i="0" dirty="0"/>
            <a:t>PRAKASHA G (2024TM93260)</a:t>
          </a:r>
          <a:endParaRPr lang="en-US" dirty="0"/>
        </a:p>
      </dgm:t>
    </dgm:pt>
    <dgm:pt modelId="{A6B28BD5-FBEB-44E1-B104-C091E076BA68}" type="parTrans" cxnId="{8AAA4A79-BBDF-4F9C-8F23-45C420BBB435}">
      <dgm:prSet/>
      <dgm:spPr/>
      <dgm:t>
        <a:bodyPr/>
        <a:lstStyle/>
        <a:p>
          <a:endParaRPr lang="en-US"/>
        </a:p>
      </dgm:t>
    </dgm:pt>
    <dgm:pt modelId="{20B2DDB2-97DF-4A80-B5DC-1D5841A76E38}" type="sibTrans" cxnId="{8AAA4A79-BBDF-4F9C-8F23-45C420BBB435}">
      <dgm:prSet/>
      <dgm:spPr/>
      <dgm:t>
        <a:bodyPr/>
        <a:lstStyle/>
        <a:p>
          <a:endParaRPr lang="en-US"/>
        </a:p>
      </dgm:t>
    </dgm:pt>
    <dgm:pt modelId="{09419C5E-B4A7-4995-A707-60CDCDAD88B0}">
      <dgm:prSet/>
      <dgm:spPr/>
      <dgm:t>
        <a:bodyPr/>
        <a:lstStyle/>
        <a:p>
          <a:r>
            <a:rPr lang="en-AE" b="1" dirty="0"/>
            <a:t>5. </a:t>
          </a:r>
          <a:r>
            <a:rPr lang="en-US" b="1" i="0" dirty="0"/>
            <a:t>UDYAGIRI VENKATAGURU PRASAD (2022TM93653)</a:t>
          </a:r>
          <a:endParaRPr lang="en-US" dirty="0"/>
        </a:p>
      </dgm:t>
    </dgm:pt>
    <dgm:pt modelId="{9C5C8AAC-98C3-41AD-84DF-70BAE10CC7FA}" type="parTrans" cxnId="{B0B5E674-21D2-4501-853B-B8EE2DD8D395}">
      <dgm:prSet/>
      <dgm:spPr/>
      <dgm:t>
        <a:bodyPr/>
        <a:lstStyle/>
        <a:p>
          <a:endParaRPr lang="en-US"/>
        </a:p>
      </dgm:t>
    </dgm:pt>
    <dgm:pt modelId="{4B08CDFD-2F1E-4094-82E3-B3A8B9DE8A6F}" type="sibTrans" cxnId="{B0B5E674-21D2-4501-853B-B8EE2DD8D395}">
      <dgm:prSet/>
      <dgm:spPr/>
      <dgm:t>
        <a:bodyPr/>
        <a:lstStyle/>
        <a:p>
          <a:endParaRPr lang="en-US"/>
        </a:p>
      </dgm:t>
    </dgm:pt>
    <dgm:pt modelId="{26598664-3D75-5F42-AE92-B06FBB9F31FD}" type="pres">
      <dgm:prSet presAssocID="{79E806A3-8B25-4C0B-B2D0-7B43FF677AF4}" presName="vert0" presStyleCnt="0">
        <dgm:presLayoutVars>
          <dgm:dir/>
          <dgm:animOne val="branch"/>
          <dgm:animLvl val="lvl"/>
        </dgm:presLayoutVars>
      </dgm:prSet>
      <dgm:spPr/>
    </dgm:pt>
    <dgm:pt modelId="{4E6E3257-2DFF-BF49-BF73-E9EDCBB3E82B}" type="pres">
      <dgm:prSet presAssocID="{79E3074A-3DD7-4D32-A88B-F66CE897F540}" presName="thickLine" presStyleLbl="alignNode1" presStyleIdx="0" presStyleCnt="5"/>
      <dgm:spPr>
        <a:ln>
          <a:noFill/>
        </a:ln>
      </dgm:spPr>
    </dgm:pt>
    <dgm:pt modelId="{9996692D-028A-AD49-9DB5-21B4D2BA12D5}" type="pres">
      <dgm:prSet presAssocID="{79E3074A-3DD7-4D32-A88B-F66CE897F540}" presName="horz1" presStyleCnt="0"/>
      <dgm:spPr/>
    </dgm:pt>
    <dgm:pt modelId="{4A76920F-960B-DD43-8EC7-41B545157EC7}" type="pres">
      <dgm:prSet presAssocID="{79E3074A-3DD7-4D32-A88B-F66CE897F540}" presName="tx1" presStyleLbl="revTx" presStyleIdx="0" presStyleCnt="5"/>
      <dgm:spPr/>
    </dgm:pt>
    <dgm:pt modelId="{CBFDEED4-4CC0-614F-A940-E385F4B44EDB}" type="pres">
      <dgm:prSet presAssocID="{79E3074A-3DD7-4D32-A88B-F66CE897F540}" presName="vert1" presStyleCnt="0"/>
      <dgm:spPr/>
    </dgm:pt>
    <dgm:pt modelId="{6869A3CD-EC3D-CD4A-B463-54182C8B7EB2}" type="pres">
      <dgm:prSet presAssocID="{3D108A46-D4E9-44D4-8135-4B8E2E0D56BA}" presName="thickLine" presStyleLbl="alignNode1" presStyleIdx="1" presStyleCnt="5"/>
      <dgm:spPr>
        <a:ln>
          <a:noFill/>
        </a:ln>
      </dgm:spPr>
    </dgm:pt>
    <dgm:pt modelId="{90AA44D5-A6BC-6F4E-BE81-D9F77FE7901F}" type="pres">
      <dgm:prSet presAssocID="{3D108A46-D4E9-44D4-8135-4B8E2E0D56BA}" presName="horz1" presStyleCnt="0"/>
      <dgm:spPr/>
    </dgm:pt>
    <dgm:pt modelId="{1072FB67-F0C1-9140-8E9A-8D47BFF35AB3}" type="pres">
      <dgm:prSet presAssocID="{3D108A46-D4E9-44D4-8135-4B8E2E0D56BA}" presName="tx1" presStyleLbl="revTx" presStyleIdx="1" presStyleCnt="5"/>
      <dgm:spPr/>
    </dgm:pt>
    <dgm:pt modelId="{CD3328FC-3882-244F-8B79-A058D8F9584B}" type="pres">
      <dgm:prSet presAssocID="{3D108A46-D4E9-44D4-8135-4B8E2E0D56BA}" presName="vert1" presStyleCnt="0"/>
      <dgm:spPr/>
    </dgm:pt>
    <dgm:pt modelId="{427E02B8-7DA6-234F-9FA3-413C1856EF9D}" type="pres">
      <dgm:prSet presAssocID="{E61CC0D2-7E3D-4EE4-9E34-72B65B79C1E4}" presName="thickLine" presStyleLbl="alignNode1" presStyleIdx="2" presStyleCnt="5"/>
      <dgm:spPr>
        <a:ln>
          <a:noFill/>
        </a:ln>
      </dgm:spPr>
    </dgm:pt>
    <dgm:pt modelId="{8B920EAE-0ED6-3E4F-B44B-619DACF75136}" type="pres">
      <dgm:prSet presAssocID="{E61CC0D2-7E3D-4EE4-9E34-72B65B79C1E4}" presName="horz1" presStyleCnt="0"/>
      <dgm:spPr/>
    </dgm:pt>
    <dgm:pt modelId="{CE0DBBDD-C920-E846-9BEA-62F21E2089B8}" type="pres">
      <dgm:prSet presAssocID="{E61CC0D2-7E3D-4EE4-9E34-72B65B79C1E4}" presName="tx1" presStyleLbl="revTx" presStyleIdx="2" presStyleCnt="5"/>
      <dgm:spPr/>
    </dgm:pt>
    <dgm:pt modelId="{1CA99772-36B1-0445-8D92-E2CECC5048FE}" type="pres">
      <dgm:prSet presAssocID="{E61CC0D2-7E3D-4EE4-9E34-72B65B79C1E4}" presName="vert1" presStyleCnt="0"/>
      <dgm:spPr/>
    </dgm:pt>
    <dgm:pt modelId="{A2471417-8A5E-1248-B616-B54CAC4B9923}" type="pres">
      <dgm:prSet presAssocID="{C0DD6762-AA3A-47A6-8C6D-75A07B973B37}" presName="thickLine" presStyleLbl="alignNode1" presStyleIdx="3" presStyleCnt="5"/>
      <dgm:spPr>
        <a:ln>
          <a:noFill/>
        </a:ln>
      </dgm:spPr>
    </dgm:pt>
    <dgm:pt modelId="{76A42B3A-EC14-5E4D-B2AF-6FA3106C2E6F}" type="pres">
      <dgm:prSet presAssocID="{C0DD6762-AA3A-47A6-8C6D-75A07B973B37}" presName="horz1" presStyleCnt="0"/>
      <dgm:spPr/>
    </dgm:pt>
    <dgm:pt modelId="{681F27CC-701C-D142-B314-691814BD3C65}" type="pres">
      <dgm:prSet presAssocID="{C0DD6762-AA3A-47A6-8C6D-75A07B973B37}" presName="tx1" presStyleLbl="revTx" presStyleIdx="3" presStyleCnt="5"/>
      <dgm:spPr/>
    </dgm:pt>
    <dgm:pt modelId="{A6EF71FD-2A05-1745-B42C-F14FB5E3EAAC}" type="pres">
      <dgm:prSet presAssocID="{C0DD6762-AA3A-47A6-8C6D-75A07B973B37}" presName="vert1" presStyleCnt="0"/>
      <dgm:spPr/>
    </dgm:pt>
    <dgm:pt modelId="{1DF1C008-D0AB-A942-B309-BF0097E6FC29}" type="pres">
      <dgm:prSet presAssocID="{09419C5E-B4A7-4995-A707-60CDCDAD88B0}" presName="thickLine" presStyleLbl="alignNode1" presStyleIdx="4" presStyleCnt="5"/>
      <dgm:spPr>
        <a:ln>
          <a:noFill/>
        </a:ln>
      </dgm:spPr>
    </dgm:pt>
    <dgm:pt modelId="{79978623-E723-F548-BA5C-C93D837F37CE}" type="pres">
      <dgm:prSet presAssocID="{09419C5E-B4A7-4995-A707-60CDCDAD88B0}" presName="horz1" presStyleCnt="0"/>
      <dgm:spPr/>
    </dgm:pt>
    <dgm:pt modelId="{1EDE095F-3411-B94A-A9D6-045EAA89663D}" type="pres">
      <dgm:prSet presAssocID="{09419C5E-B4A7-4995-A707-60CDCDAD88B0}" presName="tx1" presStyleLbl="revTx" presStyleIdx="4" presStyleCnt="5"/>
      <dgm:spPr/>
    </dgm:pt>
    <dgm:pt modelId="{72B0E229-3D85-734B-9031-2B6886089C31}" type="pres">
      <dgm:prSet presAssocID="{09419C5E-B4A7-4995-A707-60CDCDAD88B0}" presName="vert1" presStyleCnt="0"/>
      <dgm:spPr/>
    </dgm:pt>
  </dgm:ptLst>
  <dgm:cxnLst>
    <dgm:cxn modelId="{0CBB4601-2B68-E64B-A9C5-3781499E962F}" type="presOf" srcId="{3D108A46-D4E9-44D4-8135-4B8E2E0D56BA}" destId="{1072FB67-F0C1-9140-8E9A-8D47BFF35AB3}" srcOrd="0" destOrd="0" presId="urn:microsoft.com/office/officeart/2008/layout/LinedList"/>
    <dgm:cxn modelId="{50947E56-D012-9B48-BBAF-BE5DB4FDF504}" type="presOf" srcId="{E61CC0D2-7E3D-4EE4-9E34-72B65B79C1E4}" destId="{CE0DBBDD-C920-E846-9BEA-62F21E2089B8}" srcOrd="0" destOrd="0" presId="urn:microsoft.com/office/officeart/2008/layout/LinedList"/>
    <dgm:cxn modelId="{8AD8C35B-1DF0-4B83-B367-D1EC1A1431BF}" srcId="{79E806A3-8B25-4C0B-B2D0-7B43FF677AF4}" destId="{E61CC0D2-7E3D-4EE4-9E34-72B65B79C1E4}" srcOrd="2" destOrd="0" parTransId="{F074A02C-8B01-43BE-9773-EB58C46E8D3B}" sibTransId="{1A939345-0480-4C57-9F23-E38CB7DBE3B9}"/>
    <dgm:cxn modelId="{3E074A62-FEC2-F947-ACA5-1BBF28C58591}" type="presOf" srcId="{09419C5E-B4A7-4995-A707-60CDCDAD88B0}" destId="{1EDE095F-3411-B94A-A9D6-045EAA89663D}" srcOrd="0" destOrd="0" presId="urn:microsoft.com/office/officeart/2008/layout/LinedList"/>
    <dgm:cxn modelId="{B0B5E674-21D2-4501-853B-B8EE2DD8D395}" srcId="{79E806A3-8B25-4C0B-B2D0-7B43FF677AF4}" destId="{09419C5E-B4A7-4995-A707-60CDCDAD88B0}" srcOrd="4" destOrd="0" parTransId="{9C5C8AAC-98C3-41AD-84DF-70BAE10CC7FA}" sibTransId="{4B08CDFD-2F1E-4094-82E3-B3A8B9DE8A6F}"/>
    <dgm:cxn modelId="{8AAA4A79-BBDF-4F9C-8F23-45C420BBB435}" srcId="{79E806A3-8B25-4C0B-B2D0-7B43FF677AF4}" destId="{C0DD6762-AA3A-47A6-8C6D-75A07B973B37}" srcOrd="3" destOrd="0" parTransId="{A6B28BD5-FBEB-44E1-B104-C091E076BA68}" sibTransId="{20B2DDB2-97DF-4A80-B5DC-1D5841A76E38}"/>
    <dgm:cxn modelId="{B9B0007C-4FB6-4683-96D0-B79C54BEEBA6}" srcId="{79E806A3-8B25-4C0B-B2D0-7B43FF677AF4}" destId="{3D108A46-D4E9-44D4-8135-4B8E2E0D56BA}" srcOrd="1" destOrd="0" parTransId="{9E285A4A-19F8-4735-A983-B3E194189F57}" sibTransId="{81BC972D-9F32-40E0-9C33-6A67B6D3D0A5}"/>
    <dgm:cxn modelId="{AFC6D287-0F95-E245-BF95-4771B76BBEBA}" type="presOf" srcId="{C0DD6762-AA3A-47A6-8C6D-75A07B973B37}" destId="{681F27CC-701C-D142-B314-691814BD3C65}" srcOrd="0" destOrd="0" presId="urn:microsoft.com/office/officeart/2008/layout/LinedList"/>
    <dgm:cxn modelId="{99E0989C-8491-AA44-9D1E-5C8D194093F8}" type="presOf" srcId="{79E3074A-3DD7-4D32-A88B-F66CE897F540}" destId="{4A76920F-960B-DD43-8EC7-41B545157EC7}" srcOrd="0" destOrd="0" presId="urn:microsoft.com/office/officeart/2008/layout/LinedList"/>
    <dgm:cxn modelId="{BBBCFEDA-0184-7F4F-8507-7002F4BC653A}" type="presOf" srcId="{79E806A3-8B25-4C0B-B2D0-7B43FF677AF4}" destId="{26598664-3D75-5F42-AE92-B06FBB9F31FD}" srcOrd="0" destOrd="0" presId="urn:microsoft.com/office/officeart/2008/layout/LinedList"/>
    <dgm:cxn modelId="{BB6909FA-FF44-406A-ABD6-84648AEF6B15}" srcId="{79E806A3-8B25-4C0B-B2D0-7B43FF677AF4}" destId="{79E3074A-3DD7-4D32-A88B-F66CE897F540}" srcOrd="0" destOrd="0" parTransId="{ED9F3A61-5EAD-4C36-A066-58C87E26AE86}" sibTransId="{E5D1B891-CF2B-4A9D-8686-3D5B6A25A360}"/>
    <dgm:cxn modelId="{369F546E-9C4F-A540-AF2E-4BAE87DF896B}" type="presParOf" srcId="{26598664-3D75-5F42-AE92-B06FBB9F31FD}" destId="{4E6E3257-2DFF-BF49-BF73-E9EDCBB3E82B}" srcOrd="0" destOrd="0" presId="urn:microsoft.com/office/officeart/2008/layout/LinedList"/>
    <dgm:cxn modelId="{D5FC890E-1059-E648-8C9A-695C9EE6A56E}" type="presParOf" srcId="{26598664-3D75-5F42-AE92-B06FBB9F31FD}" destId="{9996692D-028A-AD49-9DB5-21B4D2BA12D5}" srcOrd="1" destOrd="0" presId="urn:microsoft.com/office/officeart/2008/layout/LinedList"/>
    <dgm:cxn modelId="{D1E586AF-9AEA-9440-8715-EF63FCE85C39}" type="presParOf" srcId="{9996692D-028A-AD49-9DB5-21B4D2BA12D5}" destId="{4A76920F-960B-DD43-8EC7-41B545157EC7}" srcOrd="0" destOrd="0" presId="urn:microsoft.com/office/officeart/2008/layout/LinedList"/>
    <dgm:cxn modelId="{3C71A129-85C9-A245-8E1F-817DB0A5E5B7}" type="presParOf" srcId="{9996692D-028A-AD49-9DB5-21B4D2BA12D5}" destId="{CBFDEED4-4CC0-614F-A940-E385F4B44EDB}" srcOrd="1" destOrd="0" presId="urn:microsoft.com/office/officeart/2008/layout/LinedList"/>
    <dgm:cxn modelId="{02A91899-998C-AA44-963B-213C33DBC702}" type="presParOf" srcId="{26598664-3D75-5F42-AE92-B06FBB9F31FD}" destId="{6869A3CD-EC3D-CD4A-B463-54182C8B7EB2}" srcOrd="2" destOrd="0" presId="urn:microsoft.com/office/officeart/2008/layout/LinedList"/>
    <dgm:cxn modelId="{A87BD9A7-CFC8-EB4D-B1CF-DE74193E85F0}" type="presParOf" srcId="{26598664-3D75-5F42-AE92-B06FBB9F31FD}" destId="{90AA44D5-A6BC-6F4E-BE81-D9F77FE7901F}" srcOrd="3" destOrd="0" presId="urn:microsoft.com/office/officeart/2008/layout/LinedList"/>
    <dgm:cxn modelId="{AF1DE6D9-D755-1B40-B05B-42C03C1728BB}" type="presParOf" srcId="{90AA44D5-A6BC-6F4E-BE81-D9F77FE7901F}" destId="{1072FB67-F0C1-9140-8E9A-8D47BFF35AB3}" srcOrd="0" destOrd="0" presId="urn:microsoft.com/office/officeart/2008/layout/LinedList"/>
    <dgm:cxn modelId="{428AA83A-8E7B-1844-8C93-C5DACD5BBF92}" type="presParOf" srcId="{90AA44D5-A6BC-6F4E-BE81-D9F77FE7901F}" destId="{CD3328FC-3882-244F-8B79-A058D8F9584B}" srcOrd="1" destOrd="0" presId="urn:microsoft.com/office/officeart/2008/layout/LinedList"/>
    <dgm:cxn modelId="{94887DBF-209B-1444-9267-8507D100A246}" type="presParOf" srcId="{26598664-3D75-5F42-AE92-B06FBB9F31FD}" destId="{427E02B8-7DA6-234F-9FA3-413C1856EF9D}" srcOrd="4" destOrd="0" presId="urn:microsoft.com/office/officeart/2008/layout/LinedList"/>
    <dgm:cxn modelId="{4125EF50-F48E-4E4F-A2B4-2239CF0FE5C1}" type="presParOf" srcId="{26598664-3D75-5F42-AE92-B06FBB9F31FD}" destId="{8B920EAE-0ED6-3E4F-B44B-619DACF75136}" srcOrd="5" destOrd="0" presId="urn:microsoft.com/office/officeart/2008/layout/LinedList"/>
    <dgm:cxn modelId="{2070F991-B7DF-E547-BD13-70AF858B7C51}" type="presParOf" srcId="{8B920EAE-0ED6-3E4F-B44B-619DACF75136}" destId="{CE0DBBDD-C920-E846-9BEA-62F21E2089B8}" srcOrd="0" destOrd="0" presId="urn:microsoft.com/office/officeart/2008/layout/LinedList"/>
    <dgm:cxn modelId="{382B01B9-CD89-8348-8CB6-F82862A712B6}" type="presParOf" srcId="{8B920EAE-0ED6-3E4F-B44B-619DACF75136}" destId="{1CA99772-36B1-0445-8D92-E2CECC5048FE}" srcOrd="1" destOrd="0" presId="urn:microsoft.com/office/officeart/2008/layout/LinedList"/>
    <dgm:cxn modelId="{E2C9988B-A583-A54C-89C5-83D207925BD7}" type="presParOf" srcId="{26598664-3D75-5F42-AE92-B06FBB9F31FD}" destId="{A2471417-8A5E-1248-B616-B54CAC4B9923}" srcOrd="6" destOrd="0" presId="urn:microsoft.com/office/officeart/2008/layout/LinedList"/>
    <dgm:cxn modelId="{9EF8984B-56EC-E049-A6B3-A0D42203EF92}" type="presParOf" srcId="{26598664-3D75-5F42-AE92-B06FBB9F31FD}" destId="{76A42B3A-EC14-5E4D-B2AF-6FA3106C2E6F}" srcOrd="7" destOrd="0" presId="urn:microsoft.com/office/officeart/2008/layout/LinedList"/>
    <dgm:cxn modelId="{484A22B7-86F7-584F-BCAD-69241643CBB9}" type="presParOf" srcId="{76A42B3A-EC14-5E4D-B2AF-6FA3106C2E6F}" destId="{681F27CC-701C-D142-B314-691814BD3C65}" srcOrd="0" destOrd="0" presId="urn:microsoft.com/office/officeart/2008/layout/LinedList"/>
    <dgm:cxn modelId="{379E3256-D9F1-1E48-9066-31501346087D}" type="presParOf" srcId="{76A42B3A-EC14-5E4D-B2AF-6FA3106C2E6F}" destId="{A6EF71FD-2A05-1745-B42C-F14FB5E3EAAC}" srcOrd="1" destOrd="0" presId="urn:microsoft.com/office/officeart/2008/layout/LinedList"/>
    <dgm:cxn modelId="{42AE58D7-AAEE-A542-8400-0D0AB9FED52B}" type="presParOf" srcId="{26598664-3D75-5F42-AE92-B06FBB9F31FD}" destId="{1DF1C008-D0AB-A942-B309-BF0097E6FC29}" srcOrd="8" destOrd="0" presId="urn:microsoft.com/office/officeart/2008/layout/LinedList"/>
    <dgm:cxn modelId="{FC346BAE-9B6F-D943-9E22-B0CADF8BD5A5}" type="presParOf" srcId="{26598664-3D75-5F42-AE92-B06FBB9F31FD}" destId="{79978623-E723-F548-BA5C-C93D837F37CE}" srcOrd="9" destOrd="0" presId="urn:microsoft.com/office/officeart/2008/layout/LinedList"/>
    <dgm:cxn modelId="{A14E4366-321B-D343-B837-D65426B314F3}" type="presParOf" srcId="{79978623-E723-F548-BA5C-C93D837F37CE}" destId="{1EDE095F-3411-B94A-A9D6-045EAA89663D}" srcOrd="0" destOrd="0" presId="urn:microsoft.com/office/officeart/2008/layout/LinedList"/>
    <dgm:cxn modelId="{C387C036-84C2-4649-9AC9-042A2F677C02}" type="presParOf" srcId="{79978623-E723-F548-BA5C-C93D837F37CE}" destId="{72B0E229-3D85-734B-9031-2B6886089C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9943DE-B2B2-43F6-A690-77C350E66F6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D94142-DCCC-404E-B3CD-79DFCFA7CB6E}">
      <dgm:prSet/>
      <dgm:spPr/>
      <dgm:t>
        <a:bodyPr/>
        <a:lstStyle/>
        <a:p>
          <a:pPr>
            <a:lnSpc>
              <a:spcPct val="100000"/>
            </a:lnSpc>
            <a:defRPr cap="all"/>
          </a:pPr>
          <a:r>
            <a:rPr lang="en-US" b="1"/>
            <a:t>Automatic Resource Management</a:t>
          </a:r>
          <a:r>
            <a:rPr lang="en-US"/>
            <a:t>: Uses AI to dynamically allocate and deallocate resources based on real-time usage and historical data.</a:t>
          </a:r>
        </a:p>
      </dgm:t>
    </dgm:pt>
    <dgm:pt modelId="{0CEEE0F6-9CEF-460A-B10C-6BBB5B6E6C9B}" type="parTrans" cxnId="{7FF304D9-8369-47B6-98D0-E77284F0B252}">
      <dgm:prSet/>
      <dgm:spPr/>
      <dgm:t>
        <a:bodyPr/>
        <a:lstStyle/>
        <a:p>
          <a:endParaRPr lang="en-US"/>
        </a:p>
      </dgm:t>
    </dgm:pt>
    <dgm:pt modelId="{7B1A5C7A-6931-46FF-9981-B6CB25C26D17}" type="sibTrans" cxnId="{7FF304D9-8369-47B6-98D0-E77284F0B252}">
      <dgm:prSet/>
      <dgm:spPr/>
      <dgm:t>
        <a:bodyPr/>
        <a:lstStyle/>
        <a:p>
          <a:endParaRPr lang="en-US"/>
        </a:p>
      </dgm:t>
    </dgm:pt>
    <dgm:pt modelId="{308D5485-3B6D-4D1E-9D19-916247BD07C6}">
      <dgm:prSet/>
      <dgm:spPr/>
      <dgm:t>
        <a:bodyPr/>
        <a:lstStyle/>
        <a:p>
          <a:pPr>
            <a:lnSpc>
              <a:spcPct val="100000"/>
            </a:lnSpc>
            <a:defRPr cap="all"/>
          </a:pPr>
          <a:r>
            <a:rPr lang="en-US" b="1" dirty="0"/>
            <a:t>Centralized Multi-Cloud Subscription Management</a:t>
          </a:r>
          <a:r>
            <a:rPr lang="en-US" dirty="0"/>
            <a:t>: Provides a unified interface for managing subscriptions across multiple cloud platforms.</a:t>
          </a:r>
        </a:p>
      </dgm:t>
    </dgm:pt>
    <dgm:pt modelId="{3AA02C4C-D94F-4697-98FA-9A5E89E43CCA}" type="parTrans" cxnId="{4FBF502F-A28B-4778-B2DC-45410B12F748}">
      <dgm:prSet/>
      <dgm:spPr/>
      <dgm:t>
        <a:bodyPr/>
        <a:lstStyle/>
        <a:p>
          <a:endParaRPr lang="en-US"/>
        </a:p>
      </dgm:t>
    </dgm:pt>
    <dgm:pt modelId="{5F7609AD-545C-4703-832D-82CE9D1BDA47}" type="sibTrans" cxnId="{4FBF502F-A28B-4778-B2DC-45410B12F748}">
      <dgm:prSet/>
      <dgm:spPr/>
      <dgm:t>
        <a:bodyPr/>
        <a:lstStyle/>
        <a:p>
          <a:endParaRPr lang="en-US"/>
        </a:p>
      </dgm:t>
    </dgm:pt>
    <dgm:pt modelId="{8EE7EB3B-C461-4DF0-8D45-136EF60DB684}">
      <dgm:prSet/>
      <dgm:spPr/>
      <dgm:t>
        <a:bodyPr/>
        <a:lstStyle/>
        <a:p>
          <a:pPr>
            <a:lnSpc>
              <a:spcPct val="100000"/>
            </a:lnSpc>
            <a:defRPr cap="all"/>
          </a:pPr>
          <a:r>
            <a:rPr lang="en-US" b="1"/>
            <a:t>Real-Time Cost Monitoring and Alerts</a:t>
          </a:r>
          <a:r>
            <a:rPr lang="en-US"/>
            <a:t>: Uses AI to detect anomalies and send alerts for unusual spending patterns.</a:t>
          </a:r>
        </a:p>
      </dgm:t>
    </dgm:pt>
    <dgm:pt modelId="{ABC0B1ED-BAF9-4E53-8C9B-239FB933EAF5}" type="parTrans" cxnId="{CC08C134-FE9F-4B2D-B4BC-84FA2CA23F2D}">
      <dgm:prSet/>
      <dgm:spPr/>
      <dgm:t>
        <a:bodyPr/>
        <a:lstStyle/>
        <a:p>
          <a:endParaRPr lang="en-US"/>
        </a:p>
      </dgm:t>
    </dgm:pt>
    <dgm:pt modelId="{2A66DF1A-6F5D-416F-BF2E-91C082253642}" type="sibTrans" cxnId="{CC08C134-FE9F-4B2D-B4BC-84FA2CA23F2D}">
      <dgm:prSet/>
      <dgm:spPr/>
      <dgm:t>
        <a:bodyPr/>
        <a:lstStyle/>
        <a:p>
          <a:endParaRPr lang="en-US"/>
        </a:p>
      </dgm:t>
    </dgm:pt>
    <dgm:pt modelId="{F84AE20E-322B-4A20-A5D1-004718666BD9}">
      <dgm:prSet/>
      <dgm:spPr/>
      <dgm:t>
        <a:bodyPr/>
        <a:lstStyle/>
        <a:p>
          <a:pPr>
            <a:lnSpc>
              <a:spcPct val="100000"/>
            </a:lnSpc>
            <a:defRPr cap="all"/>
          </a:pPr>
          <a:r>
            <a:rPr lang="en-US" b="1" dirty="0"/>
            <a:t>AI-Driven Cost Optimization Recommendations</a:t>
          </a:r>
          <a:r>
            <a:rPr lang="en-US" dirty="0"/>
            <a:t>: Offers suggestions to optimize cloud spending by identifying unused resources and recommending cheaper alternatives.</a:t>
          </a:r>
        </a:p>
      </dgm:t>
    </dgm:pt>
    <dgm:pt modelId="{D6CDEE8B-9FB1-449E-8360-CB49125600AD}" type="parTrans" cxnId="{66348D08-2495-4F5E-A72A-AAC3D16DBBE4}">
      <dgm:prSet/>
      <dgm:spPr/>
      <dgm:t>
        <a:bodyPr/>
        <a:lstStyle/>
        <a:p>
          <a:endParaRPr lang="en-US"/>
        </a:p>
      </dgm:t>
    </dgm:pt>
    <dgm:pt modelId="{FB4FDB2B-8B90-4102-9C8D-7811E3162580}" type="sibTrans" cxnId="{66348D08-2495-4F5E-A72A-AAC3D16DBBE4}">
      <dgm:prSet/>
      <dgm:spPr/>
      <dgm:t>
        <a:bodyPr/>
        <a:lstStyle/>
        <a:p>
          <a:endParaRPr lang="en-US"/>
        </a:p>
      </dgm:t>
    </dgm:pt>
    <dgm:pt modelId="{03F77620-22B5-4061-A347-F619B884FC21}">
      <dgm:prSet/>
      <dgm:spPr/>
      <dgm:t>
        <a:bodyPr/>
        <a:lstStyle/>
        <a:p>
          <a:pPr>
            <a:lnSpc>
              <a:spcPct val="100000"/>
            </a:lnSpc>
            <a:defRPr cap="all"/>
          </a:pPr>
          <a:r>
            <a:rPr lang="en-US" b="1"/>
            <a:t>Budgeting and Forecasting Tools</a:t>
          </a:r>
          <a:r>
            <a:rPr lang="en-US"/>
            <a:t>: Utilizes AI to forecast future cloud costs based on past trends and usage patterns.</a:t>
          </a:r>
        </a:p>
      </dgm:t>
    </dgm:pt>
    <dgm:pt modelId="{42124E27-6EE8-46A4-A6D6-0C51FC407681}" type="parTrans" cxnId="{46F2AAE5-7888-4299-9999-1E68199728FB}">
      <dgm:prSet/>
      <dgm:spPr/>
      <dgm:t>
        <a:bodyPr/>
        <a:lstStyle/>
        <a:p>
          <a:endParaRPr lang="en-US"/>
        </a:p>
      </dgm:t>
    </dgm:pt>
    <dgm:pt modelId="{6E81982D-FD97-430A-8946-F0C569FD1668}" type="sibTrans" cxnId="{46F2AAE5-7888-4299-9999-1E68199728FB}">
      <dgm:prSet/>
      <dgm:spPr/>
      <dgm:t>
        <a:bodyPr/>
        <a:lstStyle/>
        <a:p>
          <a:endParaRPr lang="en-US"/>
        </a:p>
      </dgm:t>
    </dgm:pt>
    <dgm:pt modelId="{094F7227-4A59-4B2D-8370-4F0725CEA1C1}" type="pres">
      <dgm:prSet presAssocID="{D19943DE-B2B2-43F6-A690-77C350E66F65}" presName="root" presStyleCnt="0">
        <dgm:presLayoutVars>
          <dgm:dir/>
          <dgm:resizeHandles val="exact"/>
        </dgm:presLayoutVars>
      </dgm:prSet>
      <dgm:spPr/>
    </dgm:pt>
    <dgm:pt modelId="{54198A67-EA82-49E8-AF7E-97A6F48EF981}" type="pres">
      <dgm:prSet presAssocID="{A4D94142-DCCC-404E-B3CD-79DFCFA7CB6E}" presName="compNode" presStyleCnt="0"/>
      <dgm:spPr/>
    </dgm:pt>
    <dgm:pt modelId="{F486C0C0-88B7-4684-87D6-502DD3D5FFD2}" type="pres">
      <dgm:prSet presAssocID="{A4D94142-DCCC-404E-B3CD-79DFCFA7CB6E}" presName="iconBgRect" presStyleLbl="bgShp" presStyleIdx="0" presStyleCnt="5"/>
      <dgm:spPr/>
    </dgm:pt>
    <dgm:pt modelId="{8DA7B01A-0D72-4969-8ADB-C05338C752EB}" type="pres">
      <dgm:prSet presAssocID="{A4D94142-DCCC-404E-B3CD-79DFCFA7CB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41F8A2C-EB58-4D3F-95FC-1FE2607C5FFB}" type="pres">
      <dgm:prSet presAssocID="{A4D94142-DCCC-404E-B3CD-79DFCFA7CB6E}" presName="spaceRect" presStyleCnt="0"/>
      <dgm:spPr/>
    </dgm:pt>
    <dgm:pt modelId="{38DCDF1F-027D-4190-A5AE-3836F66F778B}" type="pres">
      <dgm:prSet presAssocID="{A4D94142-DCCC-404E-B3CD-79DFCFA7CB6E}" presName="textRect" presStyleLbl="revTx" presStyleIdx="0" presStyleCnt="5">
        <dgm:presLayoutVars>
          <dgm:chMax val="1"/>
          <dgm:chPref val="1"/>
        </dgm:presLayoutVars>
      </dgm:prSet>
      <dgm:spPr/>
    </dgm:pt>
    <dgm:pt modelId="{13C29D50-EAAF-464C-9A0D-D9304744B203}" type="pres">
      <dgm:prSet presAssocID="{7B1A5C7A-6931-46FF-9981-B6CB25C26D17}" presName="sibTrans" presStyleCnt="0"/>
      <dgm:spPr/>
    </dgm:pt>
    <dgm:pt modelId="{7AE52C2D-6711-4F89-9316-9D2C1571B27E}" type="pres">
      <dgm:prSet presAssocID="{308D5485-3B6D-4D1E-9D19-916247BD07C6}" presName="compNode" presStyleCnt="0"/>
      <dgm:spPr/>
    </dgm:pt>
    <dgm:pt modelId="{064C6938-C712-4438-B8A9-CF9CFB180CFF}" type="pres">
      <dgm:prSet presAssocID="{308D5485-3B6D-4D1E-9D19-916247BD07C6}" presName="iconBgRect" presStyleLbl="bgShp" presStyleIdx="1" presStyleCnt="5"/>
      <dgm:spPr/>
    </dgm:pt>
    <dgm:pt modelId="{DDFCA653-E95B-4A38-88D2-FCC47B3D2E07}" type="pres">
      <dgm:prSet presAssocID="{308D5485-3B6D-4D1E-9D19-916247BD07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4C5F3247-7861-4D56-A3B8-28C85CCE7E65}" type="pres">
      <dgm:prSet presAssocID="{308D5485-3B6D-4D1E-9D19-916247BD07C6}" presName="spaceRect" presStyleCnt="0"/>
      <dgm:spPr/>
    </dgm:pt>
    <dgm:pt modelId="{4E93AC2B-6A87-4B17-8996-452A8F0F9262}" type="pres">
      <dgm:prSet presAssocID="{308D5485-3B6D-4D1E-9D19-916247BD07C6}" presName="textRect" presStyleLbl="revTx" presStyleIdx="1" presStyleCnt="5">
        <dgm:presLayoutVars>
          <dgm:chMax val="1"/>
          <dgm:chPref val="1"/>
        </dgm:presLayoutVars>
      </dgm:prSet>
      <dgm:spPr/>
    </dgm:pt>
    <dgm:pt modelId="{D9AA10D1-875A-433B-9CB1-28C636DDB88D}" type="pres">
      <dgm:prSet presAssocID="{5F7609AD-545C-4703-832D-82CE9D1BDA47}" presName="sibTrans" presStyleCnt="0"/>
      <dgm:spPr/>
    </dgm:pt>
    <dgm:pt modelId="{13C9F179-0576-4395-8086-F1E46CAB4C8E}" type="pres">
      <dgm:prSet presAssocID="{8EE7EB3B-C461-4DF0-8D45-136EF60DB684}" presName="compNode" presStyleCnt="0"/>
      <dgm:spPr/>
    </dgm:pt>
    <dgm:pt modelId="{951D6996-B74F-45E8-B3E4-D1297A098AFE}" type="pres">
      <dgm:prSet presAssocID="{8EE7EB3B-C461-4DF0-8D45-136EF60DB684}" presName="iconBgRect" presStyleLbl="bgShp" presStyleIdx="2" presStyleCnt="5"/>
      <dgm:spPr/>
    </dgm:pt>
    <dgm:pt modelId="{013564A7-960F-479B-BD35-7D1A3D34D3F9}" type="pres">
      <dgm:prSet presAssocID="{8EE7EB3B-C461-4DF0-8D45-136EF60DB68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13C01D6-6A39-471D-A651-D8820A0858C6}" type="pres">
      <dgm:prSet presAssocID="{8EE7EB3B-C461-4DF0-8D45-136EF60DB684}" presName="spaceRect" presStyleCnt="0"/>
      <dgm:spPr/>
    </dgm:pt>
    <dgm:pt modelId="{99E31CFA-B0C0-4CDF-AEE1-807CAAF18C3A}" type="pres">
      <dgm:prSet presAssocID="{8EE7EB3B-C461-4DF0-8D45-136EF60DB684}" presName="textRect" presStyleLbl="revTx" presStyleIdx="2" presStyleCnt="5">
        <dgm:presLayoutVars>
          <dgm:chMax val="1"/>
          <dgm:chPref val="1"/>
        </dgm:presLayoutVars>
      </dgm:prSet>
      <dgm:spPr/>
    </dgm:pt>
    <dgm:pt modelId="{60EA1FBF-B049-4B2A-8A12-D3F67D1C5036}" type="pres">
      <dgm:prSet presAssocID="{2A66DF1A-6F5D-416F-BF2E-91C082253642}" presName="sibTrans" presStyleCnt="0"/>
      <dgm:spPr/>
    </dgm:pt>
    <dgm:pt modelId="{C8185A32-8BF5-4472-B136-2FBD7EC28388}" type="pres">
      <dgm:prSet presAssocID="{F84AE20E-322B-4A20-A5D1-004718666BD9}" presName="compNode" presStyleCnt="0"/>
      <dgm:spPr/>
    </dgm:pt>
    <dgm:pt modelId="{66D748E8-5C2A-410D-A9AE-680E5B97275E}" type="pres">
      <dgm:prSet presAssocID="{F84AE20E-322B-4A20-A5D1-004718666BD9}" presName="iconBgRect" presStyleLbl="bgShp" presStyleIdx="3" presStyleCnt="5"/>
      <dgm:spPr/>
    </dgm:pt>
    <dgm:pt modelId="{F8E0615B-0053-4B5E-945E-BB810BF97F41}" type="pres">
      <dgm:prSet presAssocID="{F84AE20E-322B-4A20-A5D1-004718666BD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3B0F11E7-3F4B-4890-9615-907E8C60640B}" type="pres">
      <dgm:prSet presAssocID="{F84AE20E-322B-4A20-A5D1-004718666BD9}" presName="spaceRect" presStyleCnt="0"/>
      <dgm:spPr/>
    </dgm:pt>
    <dgm:pt modelId="{D4CADA0A-9F73-45ED-8F67-4214A4508FC9}" type="pres">
      <dgm:prSet presAssocID="{F84AE20E-322B-4A20-A5D1-004718666BD9}" presName="textRect" presStyleLbl="revTx" presStyleIdx="3" presStyleCnt="5">
        <dgm:presLayoutVars>
          <dgm:chMax val="1"/>
          <dgm:chPref val="1"/>
        </dgm:presLayoutVars>
      </dgm:prSet>
      <dgm:spPr/>
    </dgm:pt>
    <dgm:pt modelId="{28C0CD59-63DD-4DCC-BE2E-0CF5D8227D48}" type="pres">
      <dgm:prSet presAssocID="{FB4FDB2B-8B90-4102-9C8D-7811E3162580}" presName="sibTrans" presStyleCnt="0"/>
      <dgm:spPr/>
    </dgm:pt>
    <dgm:pt modelId="{7FE48485-0BEB-4356-8917-C7A11F80C330}" type="pres">
      <dgm:prSet presAssocID="{03F77620-22B5-4061-A347-F619B884FC21}" presName="compNode" presStyleCnt="0"/>
      <dgm:spPr/>
    </dgm:pt>
    <dgm:pt modelId="{45A6B6F8-B2CD-479B-8DFB-1B47A31E1B06}" type="pres">
      <dgm:prSet presAssocID="{03F77620-22B5-4061-A347-F619B884FC21}" presName="iconBgRect" presStyleLbl="bgShp" presStyleIdx="4" presStyleCnt="5"/>
      <dgm:spPr/>
    </dgm:pt>
    <dgm:pt modelId="{92D79CCE-B0C4-475B-8852-6DE70EC3E4F9}" type="pres">
      <dgm:prSet presAssocID="{03F77620-22B5-4061-A347-F619B884FC2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8318CF8E-D2A7-44AE-8384-6AB9D75F72D9}" type="pres">
      <dgm:prSet presAssocID="{03F77620-22B5-4061-A347-F619B884FC21}" presName="spaceRect" presStyleCnt="0"/>
      <dgm:spPr/>
    </dgm:pt>
    <dgm:pt modelId="{3434BE5F-6885-4521-8009-1D4805882F2E}" type="pres">
      <dgm:prSet presAssocID="{03F77620-22B5-4061-A347-F619B884FC21}" presName="textRect" presStyleLbl="revTx" presStyleIdx="4" presStyleCnt="5">
        <dgm:presLayoutVars>
          <dgm:chMax val="1"/>
          <dgm:chPref val="1"/>
        </dgm:presLayoutVars>
      </dgm:prSet>
      <dgm:spPr/>
    </dgm:pt>
  </dgm:ptLst>
  <dgm:cxnLst>
    <dgm:cxn modelId="{66348D08-2495-4F5E-A72A-AAC3D16DBBE4}" srcId="{D19943DE-B2B2-43F6-A690-77C350E66F65}" destId="{F84AE20E-322B-4A20-A5D1-004718666BD9}" srcOrd="3" destOrd="0" parTransId="{D6CDEE8B-9FB1-449E-8360-CB49125600AD}" sibTransId="{FB4FDB2B-8B90-4102-9C8D-7811E3162580}"/>
    <dgm:cxn modelId="{CAA8D809-78F6-364B-8C08-1F0D606B14EA}" type="presOf" srcId="{D19943DE-B2B2-43F6-A690-77C350E66F65}" destId="{094F7227-4A59-4B2D-8370-4F0725CEA1C1}" srcOrd="0" destOrd="0" presId="urn:microsoft.com/office/officeart/2018/5/layout/IconCircleLabelList"/>
    <dgm:cxn modelId="{30EDD029-1F09-7243-9820-A374156B9986}" type="presOf" srcId="{F84AE20E-322B-4A20-A5D1-004718666BD9}" destId="{D4CADA0A-9F73-45ED-8F67-4214A4508FC9}" srcOrd="0" destOrd="0" presId="urn:microsoft.com/office/officeart/2018/5/layout/IconCircleLabelList"/>
    <dgm:cxn modelId="{4FBF502F-A28B-4778-B2DC-45410B12F748}" srcId="{D19943DE-B2B2-43F6-A690-77C350E66F65}" destId="{308D5485-3B6D-4D1E-9D19-916247BD07C6}" srcOrd="1" destOrd="0" parTransId="{3AA02C4C-D94F-4697-98FA-9A5E89E43CCA}" sibTransId="{5F7609AD-545C-4703-832D-82CE9D1BDA47}"/>
    <dgm:cxn modelId="{CC08C134-FE9F-4B2D-B4BC-84FA2CA23F2D}" srcId="{D19943DE-B2B2-43F6-A690-77C350E66F65}" destId="{8EE7EB3B-C461-4DF0-8D45-136EF60DB684}" srcOrd="2" destOrd="0" parTransId="{ABC0B1ED-BAF9-4E53-8C9B-239FB933EAF5}" sibTransId="{2A66DF1A-6F5D-416F-BF2E-91C082253642}"/>
    <dgm:cxn modelId="{C4DAAE35-AED9-BE46-9BBF-1BDA49264523}" type="presOf" srcId="{8EE7EB3B-C461-4DF0-8D45-136EF60DB684}" destId="{99E31CFA-B0C0-4CDF-AEE1-807CAAF18C3A}" srcOrd="0" destOrd="0" presId="urn:microsoft.com/office/officeart/2018/5/layout/IconCircleLabelList"/>
    <dgm:cxn modelId="{CDEA5768-CAA3-D748-9C7F-79E2A2F9223F}" type="presOf" srcId="{A4D94142-DCCC-404E-B3CD-79DFCFA7CB6E}" destId="{38DCDF1F-027D-4190-A5AE-3836F66F778B}" srcOrd="0" destOrd="0" presId="urn:microsoft.com/office/officeart/2018/5/layout/IconCircleLabelList"/>
    <dgm:cxn modelId="{92CAC191-6C10-714C-9DD2-BF0CCF19F32C}" type="presOf" srcId="{308D5485-3B6D-4D1E-9D19-916247BD07C6}" destId="{4E93AC2B-6A87-4B17-8996-452A8F0F9262}" srcOrd="0" destOrd="0" presId="urn:microsoft.com/office/officeart/2018/5/layout/IconCircleLabelList"/>
    <dgm:cxn modelId="{7FF304D9-8369-47B6-98D0-E77284F0B252}" srcId="{D19943DE-B2B2-43F6-A690-77C350E66F65}" destId="{A4D94142-DCCC-404E-B3CD-79DFCFA7CB6E}" srcOrd="0" destOrd="0" parTransId="{0CEEE0F6-9CEF-460A-B10C-6BBB5B6E6C9B}" sibTransId="{7B1A5C7A-6931-46FF-9981-B6CB25C26D17}"/>
    <dgm:cxn modelId="{46F2AAE5-7888-4299-9999-1E68199728FB}" srcId="{D19943DE-B2B2-43F6-A690-77C350E66F65}" destId="{03F77620-22B5-4061-A347-F619B884FC21}" srcOrd="4" destOrd="0" parTransId="{42124E27-6EE8-46A4-A6D6-0C51FC407681}" sibTransId="{6E81982D-FD97-430A-8946-F0C569FD1668}"/>
    <dgm:cxn modelId="{5A61F8F6-E3F4-D046-9604-FA1F0AE60A97}" type="presOf" srcId="{03F77620-22B5-4061-A347-F619B884FC21}" destId="{3434BE5F-6885-4521-8009-1D4805882F2E}" srcOrd="0" destOrd="0" presId="urn:microsoft.com/office/officeart/2018/5/layout/IconCircleLabelList"/>
    <dgm:cxn modelId="{06CDC113-6514-1C49-97DD-3158BA1E036E}" type="presParOf" srcId="{094F7227-4A59-4B2D-8370-4F0725CEA1C1}" destId="{54198A67-EA82-49E8-AF7E-97A6F48EF981}" srcOrd="0" destOrd="0" presId="urn:microsoft.com/office/officeart/2018/5/layout/IconCircleLabelList"/>
    <dgm:cxn modelId="{97FF8628-E92C-C941-93D9-A461E6D2759B}" type="presParOf" srcId="{54198A67-EA82-49E8-AF7E-97A6F48EF981}" destId="{F486C0C0-88B7-4684-87D6-502DD3D5FFD2}" srcOrd="0" destOrd="0" presId="urn:microsoft.com/office/officeart/2018/5/layout/IconCircleLabelList"/>
    <dgm:cxn modelId="{C6C4A960-86AB-834A-93A4-C9C18124D631}" type="presParOf" srcId="{54198A67-EA82-49E8-AF7E-97A6F48EF981}" destId="{8DA7B01A-0D72-4969-8ADB-C05338C752EB}" srcOrd="1" destOrd="0" presId="urn:microsoft.com/office/officeart/2018/5/layout/IconCircleLabelList"/>
    <dgm:cxn modelId="{A25A16CD-4FBD-3B46-B875-59F12328D618}" type="presParOf" srcId="{54198A67-EA82-49E8-AF7E-97A6F48EF981}" destId="{541F8A2C-EB58-4D3F-95FC-1FE2607C5FFB}" srcOrd="2" destOrd="0" presId="urn:microsoft.com/office/officeart/2018/5/layout/IconCircleLabelList"/>
    <dgm:cxn modelId="{FB677E15-1F94-1A47-B539-8C3726F61A60}" type="presParOf" srcId="{54198A67-EA82-49E8-AF7E-97A6F48EF981}" destId="{38DCDF1F-027D-4190-A5AE-3836F66F778B}" srcOrd="3" destOrd="0" presId="urn:microsoft.com/office/officeart/2018/5/layout/IconCircleLabelList"/>
    <dgm:cxn modelId="{9EE64FD8-7FE5-5244-835F-E6A732D8BB59}" type="presParOf" srcId="{094F7227-4A59-4B2D-8370-4F0725CEA1C1}" destId="{13C29D50-EAAF-464C-9A0D-D9304744B203}" srcOrd="1" destOrd="0" presId="urn:microsoft.com/office/officeart/2018/5/layout/IconCircleLabelList"/>
    <dgm:cxn modelId="{1EFB3F9F-9F63-B04A-8BDD-BB08A5C05C7C}" type="presParOf" srcId="{094F7227-4A59-4B2D-8370-4F0725CEA1C1}" destId="{7AE52C2D-6711-4F89-9316-9D2C1571B27E}" srcOrd="2" destOrd="0" presId="urn:microsoft.com/office/officeart/2018/5/layout/IconCircleLabelList"/>
    <dgm:cxn modelId="{B1BDB7E5-8E15-354A-91F8-BE6E5466A952}" type="presParOf" srcId="{7AE52C2D-6711-4F89-9316-9D2C1571B27E}" destId="{064C6938-C712-4438-B8A9-CF9CFB180CFF}" srcOrd="0" destOrd="0" presId="urn:microsoft.com/office/officeart/2018/5/layout/IconCircleLabelList"/>
    <dgm:cxn modelId="{13691667-2491-A643-ACCC-BF4039C1C61C}" type="presParOf" srcId="{7AE52C2D-6711-4F89-9316-9D2C1571B27E}" destId="{DDFCA653-E95B-4A38-88D2-FCC47B3D2E07}" srcOrd="1" destOrd="0" presId="urn:microsoft.com/office/officeart/2018/5/layout/IconCircleLabelList"/>
    <dgm:cxn modelId="{BC10DFE7-68C7-B643-BF1B-39FA087C3392}" type="presParOf" srcId="{7AE52C2D-6711-4F89-9316-9D2C1571B27E}" destId="{4C5F3247-7861-4D56-A3B8-28C85CCE7E65}" srcOrd="2" destOrd="0" presId="urn:microsoft.com/office/officeart/2018/5/layout/IconCircleLabelList"/>
    <dgm:cxn modelId="{F207DDDA-4452-DE46-A88A-598E1E60F294}" type="presParOf" srcId="{7AE52C2D-6711-4F89-9316-9D2C1571B27E}" destId="{4E93AC2B-6A87-4B17-8996-452A8F0F9262}" srcOrd="3" destOrd="0" presId="urn:microsoft.com/office/officeart/2018/5/layout/IconCircleLabelList"/>
    <dgm:cxn modelId="{AA09F420-0D8C-1044-8765-0B0BCEB960C3}" type="presParOf" srcId="{094F7227-4A59-4B2D-8370-4F0725CEA1C1}" destId="{D9AA10D1-875A-433B-9CB1-28C636DDB88D}" srcOrd="3" destOrd="0" presId="urn:microsoft.com/office/officeart/2018/5/layout/IconCircleLabelList"/>
    <dgm:cxn modelId="{B95D174B-CBC6-3148-B3A5-F561F5E243F5}" type="presParOf" srcId="{094F7227-4A59-4B2D-8370-4F0725CEA1C1}" destId="{13C9F179-0576-4395-8086-F1E46CAB4C8E}" srcOrd="4" destOrd="0" presId="urn:microsoft.com/office/officeart/2018/5/layout/IconCircleLabelList"/>
    <dgm:cxn modelId="{759A148C-B270-504E-AFD4-92BF1A3A5869}" type="presParOf" srcId="{13C9F179-0576-4395-8086-F1E46CAB4C8E}" destId="{951D6996-B74F-45E8-B3E4-D1297A098AFE}" srcOrd="0" destOrd="0" presId="urn:microsoft.com/office/officeart/2018/5/layout/IconCircleLabelList"/>
    <dgm:cxn modelId="{399285F6-7CE4-8D4A-A813-2E18C4D59CC6}" type="presParOf" srcId="{13C9F179-0576-4395-8086-F1E46CAB4C8E}" destId="{013564A7-960F-479B-BD35-7D1A3D34D3F9}" srcOrd="1" destOrd="0" presId="urn:microsoft.com/office/officeart/2018/5/layout/IconCircleLabelList"/>
    <dgm:cxn modelId="{F910BD7D-5A17-9D43-9BB7-67D37549EAB9}" type="presParOf" srcId="{13C9F179-0576-4395-8086-F1E46CAB4C8E}" destId="{313C01D6-6A39-471D-A651-D8820A0858C6}" srcOrd="2" destOrd="0" presId="urn:microsoft.com/office/officeart/2018/5/layout/IconCircleLabelList"/>
    <dgm:cxn modelId="{0CD571E8-D7BE-074D-9693-7ACA7411CC69}" type="presParOf" srcId="{13C9F179-0576-4395-8086-F1E46CAB4C8E}" destId="{99E31CFA-B0C0-4CDF-AEE1-807CAAF18C3A}" srcOrd="3" destOrd="0" presId="urn:microsoft.com/office/officeart/2018/5/layout/IconCircleLabelList"/>
    <dgm:cxn modelId="{DBC74740-2EAC-4343-B535-000102CB59B8}" type="presParOf" srcId="{094F7227-4A59-4B2D-8370-4F0725CEA1C1}" destId="{60EA1FBF-B049-4B2A-8A12-D3F67D1C5036}" srcOrd="5" destOrd="0" presId="urn:microsoft.com/office/officeart/2018/5/layout/IconCircleLabelList"/>
    <dgm:cxn modelId="{2A71A09E-03C2-184B-AE19-F0D69F267474}" type="presParOf" srcId="{094F7227-4A59-4B2D-8370-4F0725CEA1C1}" destId="{C8185A32-8BF5-4472-B136-2FBD7EC28388}" srcOrd="6" destOrd="0" presId="urn:microsoft.com/office/officeart/2018/5/layout/IconCircleLabelList"/>
    <dgm:cxn modelId="{3CBBF420-7688-BB42-BFCA-5B9E0EA3993C}" type="presParOf" srcId="{C8185A32-8BF5-4472-B136-2FBD7EC28388}" destId="{66D748E8-5C2A-410D-A9AE-680E5B97275E}" srcOrd="0" destOrd="0" presId="urn:microsoft.com/office/officeart/2018/5/layout/IconCircleLabelList"/>
    <dgm:cxn modelId="{C565CC6D-EF4B-6141-83AB-9C7C4CE02EE5}" type="presParOf" srcId="{C8185A32-8BF5-4472-B136-2FBD7EC28388}" destId="{F8E0615B-0053-4B5E-945E-BB810BF97F41}" srcOrd="1" destOrd="0" presId="urn:microsoft.com/office/officeart/2018/5/layout/IconCircleLabelList"/>
    <dgm:cxn modelId="{3E3A4234-1A14-4543-88AA-13B8DE92431C}" type="presParOf" srcId="{C8185A32-8BF5-4472-B136-2FBD7EC28388}" destId="{3B0F11E7-3F4B-4890-9615-907E8C60640B}" srcOrd="2" destOrd="0" presId="urn:microsoft.com/office/officeart/2018/5/layout/IconCircleLabelList"/>
    <dgm:cxn modelId="{893B5157-E1C3-8B4B-87B3-43FB8F580239}" type="presParOf" srcId="{C8185A32-8BF5-4472-B136-2FBD7EC28388}" destId="{D4CADA0A-9F73-45ED-8F67-4214A4508FC9}" srcOrd="3" destOrd="0" presId="urn:microsoft.com/office/officeart/2018/5/layout/IconCircleLabelList"/>
    <dgm:cxn modelId="{6BD818E8-0017-7844-9918-94529C9EAD6E}" type="presParOf" srcId="{094F7227-4A59-4B2D-8370-4F0725CEA1C1}" destId="{28C0CD59-63DD-4DCC-BE2E-0CF5D8227D48}" srcOrd="7" destOrd="0" presId="urn:microsoft.com/office/officeart/2018/5/layout/IconCircleLabelList"/>
    <dgm:cxn modelId="{47B02327-1580-8E47-9B5C-2CE1B474C5F0}" type="presParOf" srcId="{094F7227-4A59-4B2D-8370-4F0725CEA1C1}" destId="{7FE48485-0BEB-4356-8917-C7A11F80C330}" srcOrd="8" destOrd="0" presId="urn:microsoft.com/office/officeart/2018/5/layout/IconCircleLabelList"/>
    <dgm:cxn modelId="{C0B7E02D-1371-1A4F-A559-C136F7CB8358}" type="presParOf" srcId="{7FE48485-0BEB-4356-8917-C7A11F80C330}" destId="{45A6B6F8-B2CD-479B-8DFB-1B47A31E1B06}" srcOrd="0" destOrd="0" presId="urn:microsoft.com/office/officeart/2018/5/layout/IconCircleLabelList"/>
    <dgm:cxn modelId="{908E4961-DC32-D342-ADB1-11764C7A42DD}" type="presParOf" srcId="{7FE48485-0BEB-4356-8917-C7A11F80C330}" destId="{92D79CCE-B0C4-475B-8852-6DE70EC3E4F9}" srcOrd="1" destOrd="0" presId="urn:microsoft.com/office/officeart/2018/5/layout/IconCircleLabelList"/>
    <dgm:cxn modelId="{5BA3C693-2BCF-CD42-8703-F2A08C2AA5D9}" type="presParOf" srcId="{7FE48485-0BEB-4356-8917-C7A11F80C330}" destId="{8318CF8E-D2A7-44AE-8384-6AB9D75F72D9}" srcOrd="2" destOrd="0" presId="urn:microsoft.com/office/officeart/2018/5/layout/IconCircleLabelList"/>
    <dgm:cxn modelId="{5A7E2B4F-143B-D246-8A86-DB419E76EA68}" type="presParOf" srcId="{7FE48485-0BEB-4356-8917-C7A11F80C330}" destId="{3434BE5F-6885-4521-8009-1D4805882F2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E5415D-824F-4C22-83A9-063FA7FEB63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8D0330D-3217-4C57-AFA8-718E47E67C1D}">
      <dgm:prSet/>
      <dgm:spPr/>
      <dgm:t>
        <a:bodyPr/>
        <a:lstStyle/>
        <a:p>
          <a:r>
            <a:rPr lang="en-US" b="1" dirty="0"/>
            <a:t>Over-Provisioning of Resources</a:t>
          </a:r>
          <a:r>
            <a:rPr lang="en-US" dirty="0"/>
            <a:t>: Organizations often allocate more cloud resources than necessary, leading to increased costs.</a:t>
          </a:r>
        </a:p>
      </dgm:t>
    </dgm:pt>
    <dgm:pt modelId="{7983C963-099B-4A53-ABB5-E4DD73D9B0DA}" type="parTrans" cxnId="{4BD629A1-6961-45D8-874C-622131AA4A5F}">
      <dgm:prSet/>
      <dgm:spPr/>
      <dgm:t>
        <a:bodyPr/>
        <a:lstStyle/>
        <a:p>
          <a:endParaRPr lang="en-US"/>
        </a:p>
      </dgm:t>
    </dgm:pt>
    <dgm:pt modelId="{1822E77B-B3CA-4D59-A19B-B0FF7D84CBE3}" type="sibTrans" cxnId="{4BD629A1-6961-45D8-874C-622131AA4A5F}">
      <dgm:prSet/>
      <dgm:spPr/>
      <dgm:t>
        <a:bodyPr/>
        <a:lstStyle/>
        <a:p>
          <a:endParaRPr lang="en-US"/>
        </a:p>
      </dgm:t>
    </dgm:pt>
    <dgm:pt modelId="{52AC297B-7D77-4822-8454-76D80BEA0EF5}">
      <dgm:prSet/>
      <dgm:spPr/>
      <dgm:t>
        <a:bodyPr/>
        <a:lstStyle/>
        <a:p>
          <a:r>
            <a:rPr lang="en-US" b="1"/>
            <a:t>Lack of Visibility into Cloud Usage</a:t>
          </a:r>
          <a:r>
            <a:rPr lang="en-US"/>
            <a:t>: Without a centralized view, organizations struggle to monitor and manage cloud usage effectively.</a:t>
          </a:r>
        </a:p>
      </dgm:t>
    </dgm:pt>
    <dgm:pt modelId="{7F31CA23-3E21-4F67-82D7-8F0B139B507B}" type="parTrans" cxnId="{B1969793-5525-4801-ABE8-BF635114C8B0}">
      <dgm:prSet/>
      <dgm:spPr/>
      <dgm:t>
        <a:bodyPr/>
        <a:lstStyle/>
        <a:p>
          <a:endParaRPr lang="en-US"/>
        </a:p>
      </dgm:t>
    </dgm:pt>
    <dgm:pt modelId="{5A2B17D9-9688-4C63-8464-5662B2381FC6}" type="sibTrans" cxnId="{B1969793-5525-4801-ABE8-BF635114C8B0}">
      <dgm:prSet/>
      <dgm:spPr/>
      <dgm:t>
        <a:bodyPr/>
        <a:lstStyle/>
        <a:p>
          <a:endParaRPr lang="en-US"/>
        </a:p>
      </dgm:t>
    </dgm:pt>
    <dgm:pt modelId="{50461390-5887-4FE3-B7B4-9F663D1FA1FE}">
      <dgm:prSet/>
      <dgm:spPr/>
      <dgm:t>
        <a:bodyPr/>
        <a:lstStyle/>
        <a:p>
          <a:r>
            <a:rPr lang="en-US" b="1" dirty="0"/>
            <a:t>Difficulty in Managing Multiple Cloud Subscriptions</a:t>
          </a:r>
          <a:r>
            <a:rPr lang="en-US" dirty="0"/>
            <a:t>: Managing subscriptions across different cloud platforms can be complex and time-consuming.</a:t>
          </a:r>
        </a:p>
      </dgm:t>
    </dgm:pt>
    <dgm:pt modelId="{18BDDFD4-D549-4B3C-960B-7CB364E34D8B}" type="parTrans" cxnId="{7DB70725-28E6-4A81-8F3B-E636B1A8360B}">
      <dgm:prSet/>
      <dgm:spPr/>
      <dgm:t>
        <a:bodyPr/>
        <a:lstStyle/>
        <a:p>
          <a:endParaRPr lang="en-US"/>
        </a:p>
      </dgm:t>
    </dgm:pt>
    <dgm:pt modelId="{9CAC7A97-8D82-4247-9122-A0E0F7935D43}" type="sibTrans" cxnId="{7DB70725-28E6-4A81-8F3B-E636B1A8360B}">
      <dgm:prSet/>
      <dgm:spPr/>
      <dgm:t>
        <a:bodyPr/>
        <a:lstStyle/>
        <a:p>
          <a:endParaRPr lang="en-US"/>
        </a:p>
      </dgm:t>
    </dgm:pt>
    <dgm:pt modelId="{DD28BEE3-2AAA-40A2-A121-008A6DC37FF8}">
      <dgm:prSet/>
      <dgm:spPr/>
      <dgm:t>
        <a:bodyPr/>
        <a:lstStyle/>
        <a:p>
          <a:r>
            <a:rPr lang="en-US" b="1"/>
            <a:t>Unpredictable Cloud Costs</a:t>
          </a:r>
          <a:r>
            <a:rPr lang="en-US"/>
            <a:t>: Fluctuations in usage and varying pricing models can make it challenging to predict and control cloud expenses.</a:t>
          </a:r>
        </a:p>
      </dgm:t>
    </dgm:pt>
    <dgm:pt modelId="{C45CEA22-F0D8-44E2-BDAB-487E6455A925}" type="parTrans" cxnId="{1648ED8D-CCA0-470E-86BD-C906BBDE2B91}">
      <dgm:prSet/>
      <dgm:spPr/>
      <dgm:t>
        <a:bodyPr/>
        <a:lstStyle/>
        <a:p>
          <a:endParaRPr lang="en-US"/>
        </a:p>
      </dgm:t>
    </dgm:pt>
    <dgm:pt modelId="{EA702620-582D-48FC-946E-3DF260C819F4}" type="sibTrans" cxnId="{1648ED8D-CCA0-470E-86BD-C906BBDE2B91}">
      <dgm:prSet/>
      <dgm:spPr/>
      <dgm:t>
        <a:bodyPr/>
        <a:lstStyle/>
        <a:p>
          <a:endParaRPr lang="en-US"/>
        </a:p>
      </dgm:t>
    </dgm:pt>
    <dgm:pt modelId="{FDACB668-7C84-1546-915A-25D672AE01AB}" type="pres">
      <dgm:prSet presAssocID="{A4E5415D-824F-4C22-83A9-063FA7FEB638}" presName="vert0" presStyleCnt="0">
        <dgm:presLayoutVars>
          <dgm:dir/>
          <dgm:animOne val="branch"/>
          <dgm:animLvl val="lvl"/>
        </dgm:presLayoutVars>
      </dgm:prSet>
      <dgm:spPr/>
    </dgm:pt>
    <dgm:pt modelId="{B800A790-707D-9043-A24C-B51116651F53}" type="pres">
      <dgm:prSet presAssocID="{A8D0330D-3217-4C57-AFA8-718E47E67C1D}" presName="thickLine" presStyleLbl="alignNode1" presStyleIdx="0" presStyleCnt="4"/>
      <dgm:spPr>
        <a:ln>
          <a:noFill/>
        </a:ln>
      </dgm:spPr>
    </dgm:pt>
    <dgm:pt modelId="{007F1B81-2495-5F4D-A377-AC5D72F1434D}" type="pres">
      <dgm:prSet presAssocID="{A8D0330D-3217-4C57-AFA8-718E47E67C1D}" presName="horz1" presStyleCnt="0"/>
      <dgm:spPr/>
    </dgm:pt>
    <dgm:pt modelId="{C70FAE86-8CE0-CB45-9CEC-EEE8D22BEB8B}" type="pres">
      <dgm:prSet presAssocID="{A8D0330D-3217-4C57-AFA8-718E47E67C1D}" presName="tx1" presStyleLbl="revTx" presStyleIdx="0" presStyleCnt="4"/>
      <dgm:spPr/>
    </dgm:pt>
    <dgm:pt modelId="{3C69FB27-A850-ED4E-A461-DD39D764ABC7}" type="pres">
      <dgm:prSet presAssocID="{A8D0330D-3217-4C57-AFA8-718E47E67C1D}" presName="vert1" presStyleCnt="0"/>
      <dgm:spPr/>
    </dgm:pt>
    <dgm:pt modelId="{48161255-C93A-BC4B-9334-57F1FBE27FCB}" type="pres">
      <dgm:prSet presAssocID="{52AC297B-7D77-4822-8454-76D80BEA0EF5}" presName="thickLine" presStyleLbl="alignNode1" presStyleIdx="1" presStyleCnt="4"/>
      <dgm:spPr/>
    </dgm:pt>
    <dgm:pt modelId="{72F95022-E6CF-C949-9FDF-B30DF8217CE1}" type="pres">
      <dgm:prSet presAssocID="{52AC297B-7D77-4822-8454-76D80BEA0EF5}" presName="horz1" presStyleCnt="0"/>
      <dgm:spPr/>
    </dgm:pt>
    <dgm:pt modelId="{A864FB81-5C16-304E-97A2-FD368AA9EFA7}" type="pres">
      <dgm:prSet presAssocID="{52AC297B-7D77-4822-8454-76D80BEA0EF5}" presName="tx1" presStyleLbl="revTx" presStyleIdx="1" presStyleCnt="4"/>
      <dgm:spPr/>
    </dgm:pt>
    <dgm:pt modelId="{767B519C-34F4-4F47-8698-2511EEF05EBF}" type="pres">
      <dgm:prSet presAssocID="{52AC297B-7D77-4822-8454-76D80BEA0EF5}" presName="vert1" presStyleCnt="0"/>
      <dgm:spPr/>
    </dgm:pt>
    <dgm:pt modelId="{30CC302C-99DB-EA4F-8393-E5D7FFCDF46F}" type="pres">
      <dgm:prSet presAssocID="{50461390-5887-4FE3-B7B4-9F663D1FA1FE}" presName="thickLine" presStyleLbl="alignNode1" presStyleIdx="2" presStyleCnt="4"/>
      <dgm:spPr/>
    </dgm:pt>
    <dgm:pt modelId="{9765C59A-EE1D-F74F-B0E9-CD6534B41FB8}" type="pres">
      <dgm:prSet presAssocID="{50461390-5887-4FE3-B7B4-9F663D1FA1FE}" presName="horz1" presStyleCnt="0"/>
      <dgm:spPr/>
    </dgm:pt>
    <dgm:pt modelId="{4CADC1D3-29A7-1D43-B40C-9DE2DB8F93E2}" type="pres">
      <dgm:prSet presAssocID="{50461390-5887-4FE3-B7B4-9F663D1FA1FE}" presName="tx1" presStyleLbl="revTx" presStyleIdx="2" presStyleCnt="4"/>
      <dgm:spPr/>
    </dgm:pt>
    <dgm:pt modelId="{6C934835-3F7E-9149-8108-E90DF9ADCD14}" type="pres">
      <dgm:prSet presAssocID="{50461390-5887-4FE3-B7B4-9F663D1FA1FE}" presName="vert1" presStyleCnt="0"/>
      <dgm:spPr/>
    </dgm:pt>
    <dgm:pt modelId="{63A6E002-774C-F047-B076-11A263E64412}" type="pres">
      <dgm:prSet presAssocID="{DD28BEE3-2AAA-40A2-A121-008A6DC37FF8}" presName="thickLine" presStyleLbl="alignNode1" presStyleIdx="3" presStyleCnt="4"/>
      <dgm:spPr/>
    </dgm:pt>
    <dgm:pt modelId="{0600F1D5-DCEE-3447-ABF6-1D3479356AD9}" type="pres">
      <dgm:prSet presAssocID="{DD28BEE3-2AAA-40A2-A121-008A6DC37FF8}" presName="horz1" presStyleCnt="0"/>
      <dgm:spPr/>
    </dgm:pt>
    <dgm:pt modelId="{4356B439-4C48-654C-A60A-C28A1F4A77D9}" type="pres">
      <dgm:prSet presAssocID="{DD28BEE3-2AAA-40A2-A121-008A6DC37FF8}" presName="tx1" presStyleLbl="revTx" presStyleIdx="3" presStyleCnt="4"/>
      <dgm:spPr/>
    </dgm:pt>
    <dgm:pt modelId="{1227DF26-A9D5-B847-A867-0D6426BFF0AE}" type="pres">
      <dgm:prSet presAssocID="{DD28BEE3-2AAA-40A2-A121-008A6DC37FF8}" presName="vert1" presStyleCnt="0"/>
      <dgm:spPr/>
    </dgm:pt>
  </dgm:ptLst>
  <dgm:cxnLst>
    <dgm:cxn modelId="{7DB70725-28E6-4A81-8F3B-E636B1A8360B}" srcId="{A4E5415D-824F-4C22-83A9-063FA7FEB638}" destId="{50461390-5887-4FE3-B7B4-9F663D1FA1FE}" srcOrd="2" destOrd="0" parTransId="{18BDDFD4-D549-4B3C-960B-7CB364E34D8B}" sibTransId="{9CAC7A97-8D82-4247-9122-A0E0F7935D43}"/>
    <dgm:cxn modelId="{54C4F580-6187-7B47-81BC-86547B659F89}" type="presOf" srcId="{DD28BEE3-2AAA-40A2-A121-008A6DC37FF8}" destId="{4356B439-4C48-654C-A60A-C28A1F4A77D9}" srcOrd="0" destOrd="0" presId="urn:microsoft.com/office/officeart/2008/layout/LinedList"/>
    <dgm:cxn modelId="{0E6B1D8B-607E-AF42-AC4B-3382CFF9CFDA}" type="presOf" srcId="{50461390-5887-4FE3-B7B4-9F663D1FA1FE}" destId="{4CADC1D3-29A7-1D43-B40C-9DE2DB8F93E2}" srcOrd="0" destOrd="0" presId="urn:microsoft.com/office/officeart/2008/layout/LinedList"/>
    <dgm:cxn modelId="{1648ED8D-CCA0-470E-86BD-C906BBDE2B91}" srcId="{A4E5415D-824F-4C22-83A9-063FA7FEB638}" destId="{DD28BEE3-2AAA-40A2-A121-008A6DC37FF8}" srcOrd="3" destOrd="0" parTransId="{C45CEA22-F0D8-44E2-BDAB-487E6455A925}" sibTransId="{EA702620-582D-48FC-946E-3DF260C819F4}"/>
    <dgm:cxn modelId="{B1969793-5525-4801-ABE8-BF635114C8B0}" srcId="{A4E5415D-824F-4C22-83A9-063FA7FEB638}" destId="{52AC297B-7D77-4822-8454-76D80BEA0EF5}" srcOrd="1" destOrd="0" parTransId="{7F31CA23-3E21-4F67-82D7-8F0B139B507B}" sibTransId="{5A2B17D9-9688-4C63-8464-5662B2381FC6}"/>
    <dgm:cxn modelId="{4BD629A1-6961-45D8-874C-622131AA4A5F}" srcId="{A4E5415D-824F-4C22-83A9-063FA7FEB638}" destId="{A8D0330D-3217-4C57-AFA8-718E47E67C1D}" srcOrd="0" destOrd="0" parTransId="{7983C963-099B-4A53-ABB5-E4DD73D9B0DA}" sibTransId="{1822E77B-B3CA-4D59-A19B-B0FF7D84CBE3}"/>
    <dgm:cxn modelId="{09802AD1-5611-DA49-9AD0-D254D3B81EA5}" type="presOf" srcId="{52AC297B-7D77-4822-8454-76D80BEA0EF5}" destId="{A864FB81-5C16-304E-97A2-FD368AA9EFA7}" srcOrd="0" destOrd="0" presId="urn:microsoft.com/office/officeart/2008/layout/LinedList"/>
    <dgm:cxn modelId="{C8C4C1ED-6A56-EE47-89A4-A9AD3B6B515A}" type="presOf" srcId="{A8D0330D-3217-4C57-AFA8-718E47E67C1D}" destId="{C70FAE86-8CE0-CB45-9CEC-EEE8D22BEB8B}" srcOrd="0" destOrd="0" presId="urn:microsoft.com/office/officeart/2008/layout/LinedList"/>
    <dgm:cxn modelId="{640152FC-F476-7F4D-BF8C-730975128F75}" type="presOf" srcId="{A4E5415D-824F-4C22-83A9-063FA7FEB638}" destId="{FDACB668-7C84-1546-915A-25D672AE01AB}" srcOrd="0" destOrd="0" presId="urn:microsoft.com/office/officeart/2008/layout/LinedList"/>
    <dgm:cxn modelId="{799C7618-4A1B-344D-9A50-28B32B5D8D8B}" type="presParOf" srcId="{FDACB668-7C84-1546-915A-25D672AE01AB}" destId="{B800A790-707D-9043-A24C-B51116651F53}" srcOrd="0" destOrd="0" presId="urn:microsoft.com/office/officeart/2008/layout/LinedList"/>
    <dgm:cxn modelId="{64E835F8-BC57-EE45-A447-E03A0A860284}" type="presParOf" srcId="{FDACB668-7C84-1546-915A-25D672AE01AB}" destId="{007F1B81-2495-5F4D-A377-AC5D72F1434D}" srcOrd="1" destOrd="0" presId="urn:microsoft.com/office/officeart/2008/layout/LinedList"/>
    <dgm:cxn modelId="{4359E7BD-F5A9-A447-B789-F11A1E47E4EB}" type="presParOf" srcId="{007F1B81-2495-5F4D-A377-AC5D72F1434D}" destId="{C70FAE86-8CE0-CB45-9CEC-EEE8D22BEB8B}" srcOrd="0" destOrd="0" presId="urn:microsoft.com/office/officeart/2008/layout/LinedList"/>
    <dgm:cxn modelId="{DC2C6360-92DD-E14A-B31F-0A1A9DC899E2}" type="presParOf" srcId="{007F1B81-2495-5F4D-A377-AC5D72F1434D}" destId="{3C69FB27-A850-ED4E-A461-DD39D764ABC7}" srcOrd="1" destOrd="0" presId="urn:microsoft.com/office/officeart/2008/layout/LinedList"/>
    <dgm:cxn modelId="{2FF135A5-A6AE-1E48-8076-A4CC4F7503B7}" type="presParOf" srcId="{FDACB668-7C84-1546-915A-25D672AE01AB}" destId="{48161255-C93A-BC4B-9334-57F1FBE27FCB}" srcOrd="2" destOrd="0" presId="urn:microsoft.com/office/officeart/2008/layout/LinedList"/>
    <dgm:cxn modelId="{EF98F0F7-8CE5-CF49-84DE-AD9EF321A6F9}" type="presParOf" srcId="{FDACB668-7C84-1546-915A-25D672AE01AB}" destId="{72F95022-E6CF-C949-9FDF-B30DF8217CE1}" srcOrd="3" destOrd="0" presId="urn:microsoft.com/office/officeart/2008/layout/LinedList"/>
    <dgm:cxn modelId="{B37C8F9F-2F59-F441-BE35-0C320DBD0135}" type="presParOf" srcId="{72F95022-E6CF-C949-9FDF-B30DF8217CE1}" destId="{A864FB81-5C16-304E-97A2-FD368AA9EFA7}" srcOrd="0" destOrd="0" presId="urn:microsoft.com/office/officeart/2008/layout/LinedList"/>
    <dgm:cxn modelId="{CF241F53-F2AF-A648-BD05-D279595AD00A}" type="presParOf" srcId="{72F95022-E6CF-C949-9FDF-B30DF8217CE1}" destId="{767B519C-34F4-4F47-8698-2511EEF05EBF}" srcOrd="1" destOrd="0" presId="urn:microsoft.com/office/officeart/2008/layout/LinedList"/>
    <dgm:cxn modelId="{E05EF326-86BD-DE45-9F23-E50A39E1A279}" type="presParOf" srcId="{FDACB668-7C84-1546-915A-25D672AE01AB}" destId="{30CC302C-99DB-EA4F-8393-E5D7FFCDF46F}" srcOrd="4" destOrd="0" presId="urn:microsoft.com/office/officeart/2008/layout/LinedList"/>
    <dgm:cxn modelId="{778FF48E-8FD5-4447-83F9-1943B721F5B8}" type="presParOf" srcId="{FDACB668-7C84-1546-915A-25D672AE01AB}" destId="{9765C59A-EE1D-F74F-B0E9-CD6534B41FB8}" srcOrd="5" destOrd="0" presId="urn:microsoft.com/office/officeart/2008/layout/LinedList"/>
    <dgm:cxn modelId="{90C35605-3276-AF41-9935-4B265F835D1F}" type="presParOf" srcId="{9765C59A-EE1D-F74F-B0E9-CD6534B41FB8}" destId="{4CADC1D3-29A7-1D43-B40C-9DE2DB8F93E2}" srcOrd="0" destOrd="0" presId="urn:microsoft.com/office/officeart/2008/layout/LinedList"/>
    <dgm:cxn modelId="{9C1F7397-2A1F-A548-ADB9-A35FC155C28E}" type="presParOf" srcId="{9765C59A-EE1D-F74F-B0E9-CD6534B41FB8}" destId="{6C934835-3F7E-9149-8108-E90DF9ADCD14}" srcOrd="1" destOrd="0" presId="urn:microsoft.com/office/officeart/2008/layout/LinedList"/>
    <dgm:cxn modelId="{5E17BE60-76F4-BD44-93BD-AA2BFD9AEFE0}" type="presParOf" srcId="{FDACB668-7C84-1546-915A-25D672AE01AB}" destId="{63A6E002-774C-F047-B076-11A263E64412}" srcOrd="6" destOrd="0" presId="urn:microsoft.com/office/officeart/2008/layout/LinedList"/>
    <dgm:cxn modelId="{373FAA8E-5455-FF4A-96D2-DB9051864D1E}" type="presParOf" srcId="{FDACB668-7C84-1546-915A-25D672AE01AB}" destId="{0600F1D5-DCEE-3447-ABF6-1D3479356AD9}" srcOrd="7" destOrd="0" presId="urn:microsoft.com/office/officeart/2008/layout/LinedList"/>
    <dgm:cxn modelId="{481A0B43-8D16-4840-8DC0-8870AF1E3DBC}" type="presParOf" srcId="{0600F1D5-DCEE-3447-ABF6-1D3479356AD9}" destId="{4356B439-4C48-654C-A60A-C28A1F4A77D9}" srcOrd="0" destOrd="0" presId="urn:microsoft.com/office/officeart/2008/layout/LinedList"/>
    <dgm:cxn modelId="{760B73AD-C589-D04F-AD18-ACBAF1A104F9}" type="presParOf" srcId="{0600F1D5-DCEE-3447-ABF6-1D3479356AD9}" destId="{1227DF26-A9D5-B847-A867-0D6426BFF0AE}" srcOrd="1" destOrd="0" presId="urn:microsoft.com/office/officeart/2008/layout/Lin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611960-B3F0-49C3-BC1A-40605582447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E35C875B-EC79-49EA-A3DA-834EFA821EF4}">
      <dgm:prSet/>
      <dgm:spPr/>
      <dgm:t>
        <a:bodyPr/>
        <a:lstStyle/>
        <a:p>
          <a:r>
            <a:rPr lang="en-US" b="1" dirty="0"/>
            <a:t>Medium to Large Enterprises</a:t>
          </a:r>
          <a:r>
            <a:rPr lang="en-US" dirty="0"/>
            <a:t>: These organizations use multiple cloud platforms like AWS, Azure, and Google Cloud and often struggle with managing costs across these platforms.</a:t>
          </a:r>
        </a:p>
      </dgm:t>
    </dgm:pt>
    <dgm:pt modelId="{CAE0890B-1B94-4BEE-8794-225D07D7158E}" type="parTrans" cxnId="{C3213490-19B7-4FD8-A755-7E36757D1085}">
      <dgm:prSet/>
      <dgm:spPr/>
      <dgm:t>
        <a:bodyPr/>
        <a:lstStyle/>
        <a:p>
          <a:endParaRPr lang="en-US"/>
        </a:p>
      </dgm:t>
    </dgm:pt>
    <dgm:pt modelId="{3BBFFF17-6513-4F89-AF1A-0AAF0958F8A4}" type="sibTrans" cxnId="{C3213490-19B7-4FD8-A755-7E36757D1085}">
      <dgm:prSet/>
      <dgm:spPr/>
      <dgm:t>
        <a:bodyPr/>
        <a:lstStyle/>
        <a:p>
          <a:endParaRPr lang="en-US"/>
        </a:p>
      </dgm:t>
    </dgm:pt>
    <dgm:pt modelId="{374FCFF2-659D-45FD-AE43-321FA27BAFEA}">
      <dgm:prSet/>
      <dgm:spPr/>
      <dgm:t>
        <a:bodyPr/>
        <a:lstStyle/>
        <a:p>
          <a:r>
            <a:rPr lang="en-US" b="1"/>
            <a:t>Example</a:t>
          </a:r>
          <a:r>
            <a:rPr lang="en-US"/>
            <a:t>: </a:t>
          </a:r>
          <a:r>
            <a:rPr lang="en-US" b="1"/>
            <a:t>Netflix</a:t>
          </a:r>
          <a:r>
            <a:rPr lang="en-US"/>
            <a:t> relies heavily on cloud services to stream content globally. Managing the cost across multiple regions and services is complex, and an AI-powered solution can help optimize these costs dynamically.</a:t>
          </a:r>
        </a:p>
      </dgm:t>
    </dgm:pt>
    <dgm:pt modelId="{6460A5E7-2A7E-417B-BB3B-7A4E3C246271}" type="parTrans" cxnId="{25013747-6AF8-47BB-BFB0-278409892406}">
      <dgm:prSet/>
      <dgm:spPr/>
      <dgm:t>
        <a:bodyPr/>
        <a:lstStyle/>
        <a:p>
          <a:endParaRPr lang="en-US"/>
        </a:p>
      </dgm:t>
    </dgm:pt>
    <dgm:pt modelId="{6468BCA9-008D-4D8F-9A57-7416AC80B2AF}" type="sibTrans" cxnId="{25013747-6AF8-47BB-BFB0-278409892406}">
      <dgm:prSet/>
      <dgm:spPr/>
      <dgm:t>
        <a:bodyPr/>
        <a:lstStyle/>
        <a:p>
          <a:endParaRPr lang="en-US"/>
        </a:p>
      </dgm:t>
    </dgm:pt>
    <dgm:pt modelId="{F85CEB5F-3190-4804-B923-AB8AA0731A58}">
      <dgm:prSet/>
      <dgm:spPr/>
      <dgm:t>
        <a:bodyPr/>
        <a:lstStyle/>
        <a:p>
          <a:r>
            <a:rPr lang="en-US" b="1" dirty="0"/>
            <a:t>IT Departments and Cloud Operations Teams</a:t>
          </a:r>
          <a:r>
            <a:rPr lang="en-US" dirty="0"/>
            <a:t>: Individuals responsible for managing cloud resources and budgeting within organizations will benefit directly from using this app.</a:t>
          </a:r>
        </a:p>
      </dgm:t>
    </dgm:pt>
    <dgm:pt modelId="{1C83AB0E-050F-4313-99D3-8B746BF2948F}" type="parTrans" cxnId="{B0E81766-AA2D-4133-AED9-B9ADAE126AAC}">
      <dgm:prSet/>
      <dgm:spPr/>
      <dgm:t>
        <a:bodyPr/>
        <a:lstStyle/>
        <a:p>
          <a:endParaRPr lang="en-US"/>
        </a:p>
      </dgm:t>
    </dgm:pt>
    <dgm:pt modelId="{60603E01-525F-4ADF-B477-F97F332B5FDE}" type="sibTrans" cxnId="{B0E81766-AA2D-4133-AED9-B9ADAE126AAC}">
      <dgm:prSet/>
      <dgm:spPr/>
      <dgm:t>
        <a:bodyPr/>
        <a:lstStyle/>
        <a:p>
          <a:endParaRPr lang="en-US"/>
        </a:p>
      </dgm:t>
    </dgm:pt>
    <dgm:pt modelId="{435AB182-6128-467E-8D46-BF9B6ED41DFF}">
      <dgm:prSet/>
      <dgm:spPr/>
      <dgm:t>
        <a:bodyPr/>
        <a:lstStyle/>
        <a:p>
          <a:r>
            <a:rPr lang="en-US" b="1" dirty="0"/>
            <a:t>Example</a:t>
          </a:r>
          <a:r>
            <a:rPr lang="en-US" dirty="0"/>
            <a:t>: </a:t>
          </a:r>
          <a:r>
            <a:rPr lang="en-US" b="1" dirty="0"/>
            <a:t>Adobe</a:t>
          </a:r>
          <a:r>
            <a:rPr lang="en-US" dirty="0"/>
            <a:t> has multiple cloud-based services such as Creative Cloud and Document Cloud. Their IT teams need tools that can provide visibility into usage and optimize resource allocation.</a:t>
          </a:r>
        </a:p>
      </dgm:t>
    </dgm:pt>
    <dgm:pt modelId="{3A3304C2-5AB9-42CE-B2AB-5996A66ECA29}" type="parTrans" cxnId="{A80912BA-65FB-4425-8673-6330C7882F26}">
      <dgm:prSet/>
      <dgm:spPr/>
      <dgm:t>
        <a:bodyPr/>
        <a:lstStyle/>
        <a:p>
          <a:endParaRPr lang="en-US"/>
        </a:p>
      </dgm:t>
    </dgm:pt>
    <dgm:pt modelId="{C04FF089-6F28-49BA-801C-ED1D7FFEDC0C}" type="sibTrans" cxnId="{A80912BA-65FB-4425-8673-6330C7882F26}">
      <dgm:prSet/>
      <dgm:spPr/>
      <dgm:t>
        <a:bodyPr/>
        <a:lstStyle/>
        <a:p>
          <a:endParaRPr lang="en-US"/>
        </a:p>
      </dgm:t>
    </dgm:pt>
    <dgm:pt modelId="{1C489FF6-B444-4D63-9F8E-201291D8118A}">
      <dgm:prSet/>
      <dgm:spPr/>
      <dgm:t>
        <a:bodyPr/>
        <a:lstStyle/>
        <a:p>
          <a:r>
            <a:rPr lang="en-US" b="1"/>
            <a:t>Cloud Service Resellers and Managed Service Providers (MSPs)</a:t>
          </a:r>
          <a:r>
            <a:rPr lang="en-US"/>
            <a:t>: These companies manage cloud services on behalf of their clients and require tools to optimize costs and provide value-added services.</a:t>
          </a:r>
        </a:p>
      </dgm:t>
    </dgm:pt>
    <dgm:pt modelId="{EBD81174-6803-488A-AEE2-73BEA1D8AB61}" type="parTrans" cxnId="{5E9C5F63-0357-4775-B950-762CEE379D89}">
      <dgm:prSet/>
      <dgm:spPr/>
      <dgm:t>
        <a:bodyPr/>
        <a:lstStyle/>
        <a:p>
          <a:endParaRPr lang="en-US"/>
        </a:p>
      </dgm:t>
    </dgm:pt>
    <dgm:pt modelId="{71A480DF-B38F-4302-A024-64FBEFCBDF97}" type="sibTrans" cxnId="{5E9C5F63-0357-4775-B950-762CEE379D89}">
      <dgm:prSet/>
      <dgm:spPr/>
      <dgm:t>
        <a:bodyPr/>
        <a:lstStyle/>
        <a:p>
          <a:endParaRPr lang="en-US"/>
        </a:p>
      </dgm:t>
    </dgm:pt>
    <dgm:pt modelId="{E3D79121-047E-49DE-B3D8-5873A6A02F0E}">
      <dgm:prSet/>
      <dgm:spPr/>
      <dgm:t>
        <a:bodyPr/>
        <a:lstStyle/>
        <a:p>
          <a:r>
            <a:rPr lang="en-US" b="1"/>
            <a:t>Example</a:t>
          </a:r>
          <a:r>
            <a:rPr lang="en-US"/>
            <a:t>: </a:t>
          </a:r>
          <a:r>
            <a:rPr lang="en-US" b="1"/>
            <a:t>Rackspace Technology</a:t>
          </a:r>
          <a:r>
            <a:rPr lang="en-US"/>
            <a:t> is a managed cloud computing company that helps businesses manage their cloud infrastructure across various platforms. Cost management tools are critical for them to optimize costs for their clients.</a:t>
          </a:r>
        </a:p>
      </dgm:t>
    </dgm:pt>
    <dgm:pt modelId="{B61E63A5-2297-49C7-8FF8-D405332E815B}" type="parTrans" cxnId="{4E99E16E-42FF-4749-B07B-1D942951F5A5}">
      <dgm:prSet/>
      <dgm:spPr/>
      <dgm:t>
        <a:bodyPr/>
        <a:lstStyle/>
        <a:p>
          <a:endParaRPr lang="en-US"/>
        </a:p>
      </dgm:t>
    </dgm:pt>
    <dgm:pt modelId="{86C63329-054E-4C06-876E-7EE0EB484853}" type="sibTrans" cxnId="{4E99E16E-42FF-4749-B07B-1D942951F5A5}">
      <dgm:prSet/>
      <dgm:spPr/>
      <dgm:t>
        <a:bodyPr/>
        <a:lstStyle/>
        <a:p>
          <a:endParaRPr lang="en-US"/>
        </a:p>
      </dgm:t>
    </dgm:pt>
    <dgm:pt modelId="{A5CC7309-C64D-419F-901F-F9DD01777E1C}" type="pres">
      <dgm:prSet presAssocID="{59611960-B3F0-49C3-BC1A-406055824479}" presName="root" presStyleCnt="0">
        <dgm:presLayoutVars>
          <dgm:dir/>
          <dgm:resizeHandles val="exact"/>
        </dgm:presLayoutVars>
      </dgm:prSet>
      <dgm:spPr/>
    </dgm:pt>
    <dgm:pt modelId="{AEA46522-FA27-4C7E-B527-3E1CF250657A}" type="pres">
      <dgm:prSet presAssocID="{E35C875B-EC79-49EA-A3DA-834EFA821EF4}" presName="compNode" presStyleCnt="0"/>
      <dgm:spPr/>
    </dgm:pt>
    <dgm:pt modelId="{4C129A25-6791-459A-B26B-55837009E766}" type="pres">
      <dgm:prSet presAssocID="{E35C875B-EC79-49EA-A3DA-834EFA821EF4}" presName="bgRect" presStyleLbl="bgShp" presStyleIdx="0" presStyleCnt="3"/>
      <dgm:spPr/>
    </dgm:pt>
    <dgm:pt modelId="{60004A92-263C-4336-8864-2BBEF99E8D66}" type="pres">
      <dgm:prSet presAssocID="{E35C875B-EC79-49EA-A3DA-834EFA821E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B74EE08C-58E2-4899-BE68-21BCA5883CAB}" type="pres">
      <dgm:prSet presAssocID="{E35C875B-EC79-49EA-A3DA-834EFA821EF4}" presName="spaceRect" presStyleCnt="0"/>
      <dgm:spPr/>
    </dgm:pt>
    <dgm:pt modelId="{718F7101-26CF-440C-9722-14F3E83072DB}" type="pres">
      <dgm:prSet presAssocID="{E35C875B-EC79-49EA-A3DA-834EFA821EF4}" presName="parTx" presStyleLbl="revTx" presStyleIdx="0" presStyleCnt="6">
        <dgm:presLayoutVars>
          <dgm:chMax val="0"/>
          <dgm:chPref val="0"/>
        </dgm:presLayoutVars>
      </dgm:prSet>
      <dgm:spPr/>
    </dgm:pt>
    <dgm:pt modelId="{7726B9EF-57EF-4125-9DEB-9A9C6F828F07}" type="pres">
      <dgm:prSet presAssocID="{E35C875B-EC79-49EA-A3DA-834EFA821EF4}" presName="desTx" presStyleLbl="revTx" presStyleIdx="1" presStyleCnt="6">
        <dgm:presLayoutVars/>
      </dgm:prSet>
      <dgm:spPr/>
    </dgm:pt>
    <dgm:pt modelId="{3E834E3E-DFC1-41DB-8251-A2C25478D292}" type="pres">
      <dgm:prSet presAssocID="{3BBFFF17-6513-4F89-AF1A-0AAF0958F8A4}" presName="sibTrans" presStyleCnt="0"/>
      <dgm:spPr/>
    </dgm:pt>
    <dgm:pt modelId="{3DDA17CA-3FEF-492F-8353-4516F1DAC5EF}" type="pres">
      <dgm:prSet presAssocID="{F85CEB5F-3190-4804-B923-AB8AA0731A58}" presName="compNode" presStyleCnt="0"/>
      <dgm:spPr/>
    </dgm:pt>
    <dgm:pt modelId="{B772D0AB-227D-4AA3-BC2E-EAE688433CCA}" type="pres">
      <dgm:prSet presAssocID="{F85CEB5F-3190-4804-B923-AB8AA0731A58}" presName="bgRect" presStyleLbl="bgShp" presStyleIdx="1" presStyleCnt="3"/>
      <dgm:spPr/>
    </dgm:pt>
    <dgm:pt modelId="{43B585AC-C8F1-412A-8D4B-B2C2413200FB}" type="pres">
      <dgm:prSet presAssocID="{F85CEB5F-3190-4804-B923-AB8AA0731A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2AC0969-FF37-466C-BF7A-8DFC16E7D0A1}" type="pres">
      <dgm:prSet presAssocID="{F85CEB5F-3190-4804-B923-AB8AA0731A58}" presName="spaceRect" presStyleCnt="0"/>
      <dgm:spPr/>
    </dgm:pt>
    <dgm:pt modelId="{CB6BC587-8C85-424A-B006-81CB1DAF2E23}" type="pres">
      <dgm:prSet presAssocID="{F85CEB5F-3190-4804-B923-AB8AA0731A58}" presName="parTx" presStyleLbl="revTx" presStyleIdx="2" presStyleCnt="6">
        <dgm:presLayoutVars>
          <dgm:chMax val="0"/>
          <dgm:chPref val="0"/>
        </dgm:presLayoutVars>
      </dgm:prSet>
      <dgm:spPr/>
    </dgm:pt>
    <dgm:pt modelId="{4493543A-2446-4FD5-B97F-B0A656EC3E88}" type="pres">
      <dgm:prSet presAssocID="{F85CEB5F-3190-4804-B923-AB8AA0731A58}" presName="desTx" presStyleLbl="revTx" presStyleIdx="3" presStyleCnt="6">
        <dgm:presLayoutVars/>
      </dgm:prSet>
      <dgm:spPr/>
    </dgm:pt>
    <dgm:pt modelId="{C9B9B47D-9F98-4959-AE20-1F728E33BA2C}" type="pres">
      <dgm:prSet presAssocID="{60603E01-525F-4ADF-B477-F97F332B5FDE}" presName="sibTrans" presStyleCnt="0"/>
      <dgm:spPr/>
    </dgm:pt>
    <dgm:pt modelId="{49C4FF97-B114-49C2-9423-F9B22B69935C}" type="pres">
      <dgm:prSet presAssocID="{1C489FF6-B444-4D63-9F8E-201291D8118A}" presName="compNode" presStyleCnt="0"/>
      <dgm:spPr/>
    </dgm:pt>
    <dgm:pt modelId="{58F9718B-E32D-4DD3-A38D-8FB351221CE4}" type="pres">
      <dgm:prSet presAssocID="{1C489FF6-B444-4D63-9F8E-201291D8118A}" presName="bgRect" presStyleLbl="bgShp" presStyleIdx="2" presStyleCnt="3"/>
      <dgm:spPr/>
    </dgm:pt>
    <dgm:pt modelId="{F2A879DE-3B49-4090-B6FB-680082F5FC89}" type="pres">
      <dgm:prSet presAssocID="{1C489FF6-B444-4D63-9F8E-201291D811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7843DD88-700C-419E-8624-4B6BFD589D46}" type="pres">
      <dgm:prSet presAssocID="{1C489FF6-B444-4D63-9F8E-201291D8118A}" presName="spaceRect" presStyleCnt="0"/>
      <dgm:spPr/>
    </dgm:pt>
    <dgm:pt modelId="{8FCCB3CE-3BC4-436F-B35D-22CA2F5BA649}" type="pres">
      <dgm:prSet presAssocID="{1C489FF6-B444-4D63-9F8E-201291D8118A}" presName="parTx" presStyleLbl="revTx" presStyleIdx="4" presStyleCnt="6">
        <dgm:presLayoutVars>
          <dgm:chMax val="0"/>
          <dgm:chPref val="0"/>
        </dgm:presLayoutVars>
      </dgm:prSet>
      <dgm:spPr/>
    </dgm:pt>
    <dgm:pt modelId="{186313C2-5E67-4AE7-88EA-4410206751B6}" type="pres">
      <dgm:prSet presAssocID="{1C489FF6-B444-4D63-9F8E-201291D8118A}" presName="desTx" presStyleLbl="revTx" presStyleIdx="5" presStyleCnt="6">
        <dgm:presLayoutVars/>
      </dgm:prSet>
      <dgm:spPr/>
    </dgm:pt>
  </dgm:ptLst>
  <dgm:cxnLst>
    <dgm:cxn modelId="{92423915-7C2C-46BA-BE64-93BD2E19392A}" type="presOf" srcId="{F85CEB5F-3190-4804-B923-AB8AA0731A58}" destId="{CB6BC587-8C85-424A-B006-81CB1DAF2E23}" srcOrd="0" destOrd="0" presId="urn:microsoft.com/office/officeart/2018/2/layout/IconVerticalSolidList"/>
    <dgm:cxn modelId="{25013747-6AF8-47BB-BFB0-278409892406}" srcId="{E35C875B-EC79-49EA-A3DA-834EFA821EF4}" destId="{374FCFF2-659D-45FD-AE43-321FA27BAFEA}" srcOrd="0" destOrd="0" parTransId="{6460A5E7-2A7E-417B-BB3B-7A4E3C246271}" sibTransId="{6468BCA9-008D-4D8F-9A57-7416AC80B2AF}"/>
    <dgm:cxn modelId="{5E9C5F63-0357-4775-B950-762CEE379D89}" srcId="{59611960-B3F0-49C3-BC1A-406055824479}" destId="{1C489FF6-B444-4D63-9F8E-201291D8118A}" srcOrd="2" destOrd="0" parTransId="{EBD81174-6803-488A-AEE2-73BEA1D8AB61}" sibTransId="{71A480DF-B38F-4302-A024-64FBEFCBDF97}"/>
    <dgm:cxn modelId="{B0E81766-AA2D-4133-AED9-B9ADAE126AAC}" srcId="{59611960-B3F0-49C3-BC1A-406055824479}" destId="{F85CEB5F-3190-4804-B923-AB8AA0731A58}" srcOrd="1" destOrd="0" parTransId="{1C83AB0E-050F-4313-99D3-8B746BF2948F}" sibTransId="{60603E01-525F-4ADF-B477-F97F332B5FDE}"/>
    <dgm:cxn modelId="{4E99E16E-42FF-4749-B07B-1D942951F5A5}" srcId="{1C489FF6-B444-4D63-9F8E-201291D8118A}" destId="{E3D79121-047E-49DE-B3D8-5873A6A02F0E}" srcOrd="0" destOrd="0" parTransId="{B61E63A5-2297-49C7-8FF8-D405332E815B}" sibTransId="{86C63329-054E-4C06-876E-7EE0EB484853}"/>
    <dgm:cxn modelId="{13A5A27A-5D77-4C13-AF09-24EBE0FEA0F7}" type="presOf" srcId="{E35C875B-EC79-49EA-A3DA-834EFA821EF4}" destId="{718F7101-26CF-440C-9722-14F3E83072DB}" srcOrd="0" destOrd="0" presId="urn:microsoft.com/office/officeart/2018/2/layout/IconVerticalSolidList"/>
    <dgm:cxn modelId="{C3213490-19B7-4FD8-A755-7E36757D1085}" srcId="{59611960-B3F0-49C3-BC1A-406055824479}" destId="{E35C875B-EC79-49EA-A3DA-834EFA821EF4}" srcOrd="0" destOrd="0" parTransId="{CAE0890B-1B94-4BEE-8794-225D07D7158E}" sibTransId="{3BBFFF17-6513-4F89-AF1A-0AAF0958F8A4}"/>
    <dgm:cxn modelId="{6A7FD19B-07F4-450B-9338-532AC61AE1EA}" type="presOf" srcId="{435AB182-6128-467E-8D46-BF9B6ED41DFF}" destId="{4493543A-2446-4FD5-B97F-B0A656EC3E88}" srcOrd="0" destOrd="0" presId="urn:microsoft.com/office/officeart/2018/2/layout/IconVerticalSolidList"/>
    <dgm:cxn modelId="{A80912BA-65FB-4425-8673-6330C7882F26}" srcId="{F85CEB5F-3190-4804-B923-AB8AA0731A58}" destId="{435AB182-6128-467E-8D46-BF9B6ED41DFF}" srcOrd="0" destOrd="0" parTransId="{3A3304C2-5AB9-42CE-B2AB-5996A66ECA29}" sibTransId="{C04FF089-6F28-49BA-801C-ED1D7FFEDC0C}"/>
    <dgm:cxn modelId="{FA80E3BF-CB15-471D-97E4-C16E1060F7C6}" type="presOf" srcId="{E3D79121-047E-49DE-B3D8-5873A6A02F0E}" destId="{186313C2-5E67-4AE7-88EA-4410206751B6}" srcOrd="0" destOrd="0" presId="urn:microsoft.com/office/officeart/2018/2/layout/IconVerticalSolidList"/>
    <dgm:cxn modelId="{73BC2DCB-D811-479B-BCF5-3F9256623CB8}" type="presOf" srcId="{1C489FF6-B444-4D63-9F8E-201291D8118A}" destId="{8FCCB3CE-3BC4-436F-B35D-22CA2F5BA649}" srcOrd="0" destOrd="0" presId="urn:microsoft.com/office/officeart/2018/2/layout/IconVerticalSolidList"/>
    <dgm:cxn modelId="{F65F2ED3-BA1F-40AE-BBD7-CCE9FB939D3E}" type="presOf" srcId="{59611960-B3F0-49C3-BC1A-406055824479}" destId="{A5CC7309-C64D-419F-901F-F9DD01777E1C}" srcOrd="0" destOrd="0" presId="urn:microsoft.com/office/officeart/2018/2/layout/IconVerticalSolidList"/>
    <dgm:cxn modelId="{64837AFC-D15D-4727-8ECB-ED9EFE22B557}" type="presOf" srcId="{374FCFF2-659D-45FD-AE43-321FA27BAFEA}" destId="{7726B9EF-57EF-4125-9DEB-9A9C6F828F07}" srcOrd="0" destOrd="0" presId="urn:microsoft.com/office/officeart/2018/2/layout/IconVerticalSolidList"/>
    <dgm:cxn modelId="{CCA5FEBE-A4BA-447E-B2C7-F4236DB142F2}" type="presParOf" srcId="{A5CC7309-C64D-419F-901F-F9DD01777E1C}" destId="{AEA46522-FA27-4C7E-B527-3E1CF250657A}" srcOrd="0" destOrd="0" presId="urn:microsoft.com/office/officeart/2018/2/layout/IconVerticalSolidList"/>
    <dgm:cxn modelId="{EE682910-E195-4C07-9DF7-59DB11E0C514}" type="presParOf" srcId="{AEA46522-FA27-4C7E-B527-3E1CF250657A}" destId="{4C129A25-6791-459A-B26B-55837009E766}" srcOrd="0" destOrd="0" presId="urn:microsoft.com/office/officeart/2018/2/layout/IconVerticalSolidList"/>
    <dgm:cxn modelId="{1396A025-8664-4E56-8251-F55AE19A78F3}" type="presParOf" srcId="{AEA46522-FA27-4C7E-B527-3E1CF250657A}" destId="{60004A92-263C-4336-8864-2BBEF99E8D66}" srcOrd="1" destOrd="0" presId="urn:microsoft.com/office/officeart/2018/2/layout/IconVerticalSolidList"/>
    <dgm:cxn modelId="{3C2271D8-FE9F-4285-8904-DE3017D3DBD1}" type="presParOf" srcId="{AEA46522-FA27-4C7E-B527-3E1CF250657A}" destId="{B74EE08C-58E2-4899-BE68-21BCA5883CAB}" srcOrd="2" destOrd="0" presId="urn:microsoft.com/office/officeart/2018/2/layout/IconVerticalSolidList"/>
    <dgm:cxn modelId="{AC0E5876-FBFD-420B-8BD1-766E0856AE16}" type="presParOf" srcId="{AEA46522-FA27-4C7E-B527-3E1CF250657A}" destId="{718F7101-26CF-440C-9722-14F3E83072DB}" srcOrd="3" destOrd="0" presId="urn:microsoft.com/office/officeart/2018/2/layout/IconVerticalSolidList"/>
    <dgm:cxn modelId="{1C48D146-FFFC-43D4-89A7-ABD0FC2280C5}" type="presParOf" srcId="{AEA46522-FA27-4C7E-B527-3E1CF250657A}" destId="{7726B9EF-57EF-4125-9DEB-9A9C6F828F07}" srcOrd="4" destOrd="0" presId="urn:microsoft.com/office/officeart/2018/2/layout/IconVerticalSolidList"/>
    <dgm:cxn modelId="{8CE495BA-A2E5-4762-B251-EAABB9151777}" type="presParOf" srcId="{A5CC7309-C64D-419F-901F-F9DD01777E1C}" destId="{3E834E3E-DFC1-41DB-8251-A2C25478D292}" srcOrd="1" destOrd="0" presId="urn:microsoft.com/office/officeart/2018/2/layout/IconVerticalSolidList"/>
    <dgm:cxn modelId="{C111EDFA-B383-414F-8ED1-38BCFDAE10C2}" type="presParOf" srcId="{A5CC7309-C64D-419F-901F-F9DD01777E1C}" destId="{3DDA17CA-3FEF-492F-8353-4516F1DAC5EF}" srcOrd="2" destOrd="0" presId="urn:microsoft.com/office/officeart/2018/2/layout/IconVerticalSolidList"/>
    <dgm:cxn modelId="{C6BC8848-97D7-44F8-8726-421A2738E2C3}" type="presParOf" srcId="{3DDA17CA-3FEF-492F-8353-4516F1DAC5EF}" destId="{B772D0AB-227D-4AA3-BC2E-EAE688433CCA}" srcOrd="0" destOrd="0" presId="urn:microsoft.com/office/officeart/2018/2/layout/IconVerticalSolidList"/>
    <dgm:cxn modelId="{CB06A154-CD86-4C3C-8593-A736E5993105}" type="presParOf" srcId="{3DDA17CA-3FEF-492F-8353-4516F1DAC5EF}" destId="{43B585AC-C8F1-412A-8D4B-B2C2413200FB}" srcOrd="1" destOrd="0" presId="urn:microsoft.com/office/officeart/2018/2/layout/IconVerticalSolidList"/>
    <dgm:cxn modelId="{FCCD5278-CCA3-43A7-93D0-31022D84E1FD}" type="presParOf" srcId="{3DDA17CA-3FEF-492F-8353-4516F1DAC5EF}" destId="{22AC0969-FF37-466C-BF7A-8DFC16E7D0A1}" srcOrd="2" destOrd="0" presId="urn:microsoft.com/office/officeart/2018/2/layout/IconVerticalSolidList"/>
    <dgm:cxn modelId="{0EF07B57-C930-4BB8-8F96-16C391F18F12}" type="presParOf" srcId="{3DDA17CA-3FEF-492F-8353-4516F1DAC5EF}" destId="{CB6BC587-8C85-424A-B006-81CB1DAF2E23}" srcOrd="3" destOrd="0" presId="urn:microsoft.com/office/officeart/2018/2/layout/IconVerticalSolidList"/>
    <dgm:cxn modelId="{699D2A2B-13D6-43F6-9B85-A65E2A09793B}" type="presParOf" srcId="{3DDA17CA-3FEF-492F-8353-4516F1DAC5EF}" destId="{4493543A-2446-4FD5-B97F-B0A656EC3E88}" srcOrd="4" destOrd="0" presId="urn:microsoft.com/office/officeart/2018/2/layout/IconVerticalSolidList"/>
    <dgm:cxn modelId="{AEEE9E54-F667-4DF0-BE0A-B8D7D036DA1E}" type="presParOf" srcId="{A5CC7309-C64D-419F-901F-F9DD01777E1C}" destId="{C9B9B47D-9F98-4959-AE20-1F728E33BA2C}" srcOrd="3" destOrd="0" presId="urn:microsoft.com/office/officeart/2018/2/layout/IconVerticalSolidList"/>
    <dgm:cxn modelId="{244B2FA2-D2A2-4216-A3CA-2AE4D3432AC7}" type="presParOf" srcId="{A5CC7309-C64D-419F-901F-F9DD01777E1C}" destId="{49C4FF97-B114-49C2-9423-F9B22B69935C}" srcOrd="4" destOrd="0" presId="urn:microsoft.com/office/officeart/2018/2/layout/IconVerticalSolidList"/>
    <dgm:cxn modelId="{15C2147C-2B52-4900-B7BA-65D3F449B24B}" type="presParOf" srcId="{49C4FF97-B114-49C2-9423-F9B22B69935C}" destId="{58F9718B-E32D-4DD3-A38D-8FB351221CE4}" srcOrd="0" destOrd="0" presId="urn:microsoft.com/office/officeart/2018/2/layout/IconVerticalSolidList"/>
    <dgm:cxn modelId="{F9F7D2A8-755C-4BD3-AEBE-35BA53A43F7C}" type="presParOf" srcId="{49C4FF97-B114-49C2-9423-F9B22B69935C}" destId="{F2A879DE-3B49-4090-B6FB-680082F5FC89}" srcOrd="1" destOrd="0" presId="urn:microsoft.com/office/officeart/2018/2/layout/IconVerticalSolidList"/>
    <dgm:cxn modelId="{CE471BD9-5EB3-4184-AD82-55E6B1DC4C51}" type="presParOf" srcId="{49C4FF97-B114-49C2-9423-F9B22B69935C}" destId="{7843DD88-700C-419E-8624-4B6BFD589D46}" srcOrd="2" destOrd="0" presId="urn:microsoft.com/office/officeart/2018/2/layout/IconVerticalSolidList"/>
    <dgm:cxn modelId="{D128DA85-D4F0-45D8-879B-105846DF2F70}" type="presParOf" srcId="{49C4FF97-B114-49C2-9423-F9B22B69935C}" destId="{8FCCB3CE-3BC4-436F-B35D-22CA2F5BA649}" srcOrd="3" destOrd="0" presId="urn:microsoft.com/office/officeart/2018/2/layout/IconVerticalSolidList"/>
    <dgm:cxn modelId="{F3F15133-6755-4D70-A0FA-B617185F591A}" type="presParOf" srcId="{49C4FF97-B114-49C2-9423-F9B22B69935C}" destId="{186313C2-5E67-4AE7-88EA-4410206751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EF6231-83A4-4393-B1B6-22D66600E919}"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00B783BA-C66B-4A6E-BF23-D3DF2F7E8676}">
      <dgm:prSet/>
      <dgm:spPr/>
      <dgm:t>
        <a:bodyPr/>
        <a:lstStyle/>
        <a:p>
          <a:pPr>
            <a:lnSpc>
              <a:spcPct val="100000"/>
            </a:lnSpc>
          </a:pPr>
          <a:r>
            <a:rPr lang="en-US" b="1" dirty="0"/>
            <a:t>Large Enterprises and Corporations</a:t>
          </a:r>
          <a:r>
            <a:rPr lang="en-US" dirty="0"/>
            <a:t>: These organizations have complex cloud environments with multiple subscriptions and significant cloud spending.</a:t>
          </a:r>
        </a:p>
      </dgm:t>
    </dgm:pt>
    <dgm:pt modelId="{6E874C4C-4E8A-4A8E-B6B3-B34A71B68404}" type="parTrans" cxnId="{7AA5196C-249C-46FB-8D28-9FBF25FA190D}">
      <dgm:prSet/>
      <dgm:spPr/>
      <dgm:t>
        <a:bodyPr/>
        <a:lstStyle/>
        <a:p>
          <a:endParaRPr lang="en-US"/>
        </a:p>
      </dgm:t>
    </dgm:pt>
    <dgm:pt modelId="{81506939-1879-48BE-AF9C-B09C1A144DC3}" type="sibTrans" cxnId="{7AA5196C-249C-46FB-8D28-9FBF25FA190D}">
      <dgm:prSet/>
      <dgm:spPr/>
      <dgm:t>
        <a:bodyPr/>
        <a:lstStyle/>
        <a:p>
          <a:endParaRPr lang="en-US"/>
        </a:p>
      </dgm:t>
    </dgm:pt>
    <dgm:pt modelId="{30A905F3-0AAF-462C-AF50-13D793A6158C}">
      <dgm:prSet/>
      <dgm:spPr/>
      <dgm:t>
        <a:bodyPr/>
        <a:lstStyle/>
        <a:p>
          <a:pPr>
            <a:lnSpc>
              <a:spcPct val="100000"/>
            </a:lnSpc>
          </a:pPr>
          <a:r>
            <a:rPr lang="en-US" b="1"/>
            <a:t>Example</a:t>
          </a:r>
          <a:r>
            <a:rPr lang="en-US"/>
            <a:t>: </a:t>
          </a:r>
          <a:r>
            <a:rPr lang="en-US" b="1"/>
            <a:t>General Electric (GE)</a:t>
          </a:r>
          <a:r>
            <a:rPr lang="en-US"/>
            <a:t> has multiple divisions using cloud services for different applications, making cost management a complex task. AI-driven insights could streamline this process.</a:t>
          </a:r>
        </a:p>
      </dgm:t>
    </dgm:pt>
    <dgm:pt modelId="{6A68FC5E-AB11-45A8-ADD9-8555F2B8CA89}" type="parTrans" cxnId="{6B5314FA-DCD7-4E35-A146-5A8AB40ACDCB}">
      <dgm:prSet/>
      <dgm:spPr/>
      <dgm:t>
        <a:bodyPr/>
        <a:lstStyle/>
        <a:p>
          <a:endParaRPr lang="en-US"/>
        </a:p>
      </dgm:t>
    </dgm:pt>
    <dgm:pt modelId="{94D8B16D-CE67-4A22-9BE5-039CC6647770}" type="sibTrans" cxnId="{6B5314FA-DCD7-4E35-A146-5A8AB40ACDCB}">
      <dgm:prSet/>
      <dgm:spPr/>
      <dgm:t>
        <a:bodyPr/>
        <a:lstStyle/>
        <a:p>
          <a:endParaRPr lang="en-US"/>
        </a:p>
      </dgm:t>
    </dgm:pt>
    <dgm:pt modelId="{82098F15-F5AB-4A0C-B317-A2D17E2F3D63}">
      <dgm:prSet/>
      <dgm:spPr/>
      <dgm:t>
        <a:bodyPr/>
        <a:lstStyle/>
        <a:p>
          <a:pPr>
            <a:lnSpc>
              <a:spcPct val="100000"/>
            </a:lnSpc>
          </a:pPr>
          <a:r>
            <a:rPr lang="en-US" b="1" dirty="0"/>
            <a:t>Small to Medium Enterprises (SMEs)</a:t>
          </a:r>
          <a:r>
            <a:rPr lang="en-US" dirty="0"/>
            <a:t>: SMEs with growing cloud needs and a focus on cost control will also find value in the app.</a:t>
          </a:r>
        </a:p>
      </dgm:t>
    </dgm:pt>
    <dgm:pt modelId="{577FCDDE-61BE-4797-A24F-4DD0A2C4D898}" type="parTrans" cxnId="{F9BA39AE-BD2F-43B3-A094-D747AE2B5F1C}">
      <dgm:prSet/>
      <dgm:spPr/>
      <dgm:t>
        <a:bodyPr/>
        <a:lstStyle/>
        <a:p>
          <a:endParaRPr lang="en-US"/>
        </a:p>
      </dgm:t>
    </dgm:pt>
    <dgm:pt modelId="{4586635B-FB9C-483D-83ED-40F950D4CF63}" type="sibTrans" cxnId="{F9BA39AE-BD2F-43B3-A094-D747AE2B5F1C}">
      <dgm:prSet/>
      <dgm:spPr/>
      <dgm:t>
        <a:bodyPr/>
        <a:lstStyle/>
        <a:p>
          <a:endParaRPr lang="en-US"/>
        </a:p>
      </dgm:t>
    </dgm:pt>
    <dgm:pt modelId="{ADD99F5D-ADCC-4E15-9798-454CDBC734C1}">
      <dgm:prSet/>
      <dgm:spPr/>
      <dgm:t>
        <a:bodyPr/>
        <a:lstStyle/>
        <a:p>
          <a:pPr>
            <a:lnSpc>
              <a:spcPct val="100000"/>
            </a:lnSpc>
          </a:pPr>
          <a:r>
            <a:rPr lang="en-US" b="1" dirty="0"/>
            <a:t>Example</a:t>
          </a:r>
          <a:r>
            <a:rPr lang="en-US" dirty="0"/>
            <a:t>: </a:t>
          </a:r>
          <a:r>
            <a:rPr lang="en-US" b="1" dirty="0"/>
            <a:t>Slack</a:t>
          </a:r>
          <a:r>
            <a:rPr lang="en-US" dirty="0"/>
            <a:t> started as an SME and used multiple cloud services for its operations. Efficient cost management was crucial for maintaining profitability during its growth phase.</a:t>
          </a:r>
        </a:p>
      </dgm:t>
    </dgm:pt>
    <dgm:pt modelId="{64113867-1DC7-4ECA-AEC0-33B54084262C}" type="parTrans" cxnId="{6CC3ECFA-1341-4FEF-B974-D6F42C632A9D}">
      <dgm:prSet/>
      <dgm:spPr/>
      <dgm:t>
        <a:bodyPr/>
        <a:lstStyle/>
        <a:p>
          <a:endParaRPr lang="en-US"/>
        </a:p>
      </dgm:t>
    </dgm:pt>
    <dgm:pt modelId="{9B286290-9542-4FF7-ADB7-5E4C65484C73}" type="sibTrans" cxnId="{6CC3ECFA-1341-4FEF-B974-D6F42C632A9D}">
      <dgm:prSet/>
      <dgm:spPr/>
      <dgm:t>
        <a:bodyPr/>
        <a:lstStyle/>
        <a:p>
          <a:endParaRPr lang="en-US"/>
        </a:p>
      </dgm:t>
    </dgm:pt>
    <dgm:pt modelId="{2D2CC858-C56C-4554-9D34-63133A203B9E}">
      <dgm:prSet/>
      <dgm:spPr/>
      <dgm:t>
        <a:bodyPr/>
        <a:lstStyle/>
        <a:p>
          <a:pPr>
            <a:lnSpc>
              <a:spcPct val="100000"/>
            </a:lnSpc>
          </a:pPr>
          <a:r>
            <a:rPr lang="en-US" b="1"/>
            <a:t>Cloud Service Resellers and MSPs</a:t>
          </a:r>
          <a:r>
            <a:rPr lang="en-US"/>
            <a:t>: Companies offering cloud services to other businesses and looking to optimize cloud costs for their clients.</a:t>
          </a:r>
        </a:p>
      </dgm:t>
    </dgm:pt>
    <dgm:pt modelId="{F523AEE1-86D6-4BE0-BF20-42020475EC03}" type="parTrans" cxnId="{93FF0965-32AE-484B-9B83-D6F17E6EC10C}">
      <dgm:prSet/>
      <dgm:spPr/>
      <dgm:t>
        <a:bodyPr/>
        <a:lstStyle/>
        <a:p>
          <a:endParaRPr lang="en-US"/>
        </a:p>
      </dgm:t>
    </dgm:pt>
    <dgm:pt modelId="{4A443C3D-0287-4311-820D-03B46E0A65E3}" type="sibTrans" cxnId="{93FF0965-32AE-484B-9B83-D6F17E6EC10C}">
      <dgm:prSet/>
      <dgm:spPr/>
      <dgm:t>
        <a:bodyPr/>
        <a:lstStyle/>
        <a:p>
          <a:endParaRPr lang="en-US"/>
        </a:p>
      </dgm:t>
    </dgm:pt>
    <dgm:pt modelId="{CDBB8F15-4B30-45DC-83A2-B27992D4C1DF}">
      <dgm:prSet/>
      <dgm:spPr/>
      <dgm:t>
        <a:bodyPr/>
        <a:lstStyle/>
        <a:p>
          <a:pPr>
            <a:lnSpc>
              <a:spcPct val="100000"/>
            </a:lnSpc>
          </a:pPr>
          <a:r>
            <a:rPr lang="en-US" b="1"/>
            <a:t>Example</a:t>
          </a:r>
          <a:r>
            <a:rPr lang="en-US"/>
            <a:t>: </a:t>
          </a:r>
          <a:r>
            <a:rPr lang="en-US" b="1"/>
            <a:t>Accenture</a:t>
          </a:r>
          <a:r>
            <a:rPr lang="en-US"/>
            <a:t> offers cloud management services to various clients and could benefit from tools that provide cost transparency and optimization capabilities.</a:t>
          </a:r>
        </a:p>
      </dgm:t>
    </dgm:pt>
    <dgm:pt modelId="{73735154-B480-4B3A-8DF1-54467979FA8B}" type="parTrans" cxnId="{5DC8DF6E-E42A-4A05-AB63-2721EA6400F5}">
      <dgm:prSet/>
      <dgm:spPr/>
      <dgm:t>
        <a:bodyPr/>
        <a:lstStyle/>
        <a:p>
          <a:endParaRPr lang="en-US"/>
        </a:p>
      </dgm:t>
    </dgm:pt>
    <dgm:pt modelId="{1D26A222-516C-443E-9C41-2A43E153FDAC}" type="sibTrans" cxnId="{5DC8DF6E-E42A-4A05-AB63-2721EA6400F5}">
      <dgm:prSet/>
      <dgm:spPr/>
      <dgm:t>
        <a:bodyPr/>
        <a:lstStyle/>
        <a:p>
          <a:endParaRPr lang="en-US"/>
        </a:p>
      </dgm:t>
    </dgm:pt>
    <dgm:pt modelId="{BAA5C898-4429-4D0E-952A-7EB37BD10F21}" type="pres">
      <dgm:prSet presAssocID="{40EF6231-83A4-4393-B1B6-22D66600E919}" presName="root" presStyleCnt="0">
        <dgm:presLayoutVars>
          <dgm:dir/>
          <dgm:resizeHandles val="exact"/>
        </dgm:presLayoutVars>
      </dgm:prSet>
      <dgm:spPr/>
    </dgm:pt>
    <dgm:pt modelId="{63334BE1-F563-4624-929F-EB99C2C97CCF}" type="pres">
      <dgm:prSet presAssocID="{00B783BA-C66B-4A6E-BF23-D3DF2F7E8676}" presName="compNode" presStyleCnt="0"/>
      <dgm:spPr/>
    </dgm:pt>
    <dgm:pt modelId="{E4FB4DD8-70C8-48D8-A29A-871977553B54}" type="pres">
      <dgm:prSet presAssocID="{00B783BA-C66B-4A6E-BF23-D3DF2F7E8676}" presName="bgRect" presStyleLbl="bgShp" presStyleIdx="0" presStyleCnt="3"/>
      <dgm:spPr/>
    </dgm:pt>
    <dgm:pt modelId="{406AF779-93F1-4C80-A686-D47AD9CE9CA8}" type="pres">
      <dgm:prSet presAssocID="{00B783BA-C66B-4A6E-BF23-D3DF2F7E86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283C82E6-D40A-4933-9149-B16128C2BF1F}" type="pres">
      <dgm:prSet presAssocID="{00B783BA-C66B-4A6E-BF23-D3DF2F7E8676}" presName="spaceRect" presStyleCnt="0"/>
      <dgm:spPr/>
    </dgm:pt>
    <dgm:pt modelId="{33B15331-E617-45B4-8860-2B61ACF748B0}" type="pres">
      <dgm:prSet presAssocID="{00B783BA-C66B-4A6E-BF23-D3DF2F7E8676}" presName="parTx" presStyleLbl="revTx" presStyleIdx="0" presStyleCnt="6">
        <dgm:presLayoutVars>
          <dgm:chMax val="0"/>
          <dgm:chPref val="0"/>
        </dgm:presLayoutVars>
      </dgm:prSet>
      <dgm:spPr/>
    </dgm:pt>
    <dgm:pt modelId="{E3C1634D-BC7D-44BD-B449-38CD3E9BD0BE}" type="pres">
      <dgm:prSet presAssocID="{00B783BA-C66B-4A6E-BF23-D3DF2F7E8676}" presName="desTx" presStyleLbl="revTx" presStyleIdx="1" presStyleCnt="6">
        <dgm:presLayoutVars/>
      </dgm:prSet>
      <dgm:spPr/>
    </dgm:pt>
    <dgm:pt modelId="{1DD4E32D-57DF-4957-B6A9-027CFC5155A0}" type="pres">
      <dgm:prSet presAssocID="{81506939-1879-48BE-AF9C-B09C1A144DC3}" presName="sibTrans" presStyleCnt="0"/>
      <dgm:spPr/>
    </dgm:pt>
    <dgm:pt modelId="{A53CC69F-DDFC-4C2E-A44A-805B17E8C6D0}" type="pres">
      <dgm:prSet presAssocID="{82098F15-F5AB-4A0C-B317-A2D17E2F3D63}" presName="compNode" presStyleCnt="0"/>
      <dgm:spPr/>
    </dgm:pt>
    <dgm:pt modelId="{188CC411-E8CC-4B37-8140-F14ABBA9A93A}" type="pres">
      <dgm:prSet presAssocID="{82098F15-F5AB-4A0C-B317-A2D17E2F3D63}" presName="bgRect" presStyleLbl="bgShp" presStyleIdx="1" presStyleCnt="3"/>
      <dgm:spPr/>
    </dgm:pt>
    <dgm:pt modelId="{256160BE-7186-4BD5-ADAA-67C7F4547D0C}" type="pres">
      <dgm:prSet presAssocID="{82098F15-F5AB-4A0C-B317-A2D17E2F3D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51140A62-9E65-4CCB-8CF5-312EEE5FBF30}" type="pres">
      <dgm:prSet presAssocID="{82098F15-F5AB-4A0C-B317-A2D17E2F3D63}" presName="spaceRect" presStyleCnt="0"/>
      <dgm:spPr/>
    </dgm:pt>
    <dgm:pt modelId="{3379E687-7808-424D-B15F-982210429AF7}" type="pres">
      <dgm:prSet presAssocID="{82098F15-F5AB-4A0C-B317-A2D17E2F3D63}" presName="parTx" presStyleLbl="revTx" presStyleIdx="2" presStyleCnt="6">
        <dgm:presLayoutVars>
          <dgm:chMax val="0"/>
          <dgm:chPref val="0"/>
        </dgm:presLayoutVars>
      </dgm:prSet>
      <dgm:spPr/>
    </dgm:pt>
    <dgm:pt modelId="{33888682-3F4D-4C03-99DE-B64E27FA1F6D}" type="pres">
      <dgm:prSet presAssocID="{82098F15-F5AB-4A0C-B317-A2D17E2F3D63}" presName="desTx" presStyleLbl="revTx" presStyleIdx="3" presStyleCnt="6">
        <dgm:presLayoutVars/>
      </dgm:prSet>
      <dgm:spPr/>
    </dgm:pt>
    <dgm:pt modelId="{FDDACD95-3471-4186-BC68-CB5804E09FAE}" type="pres">
      <dgm:prSet presAssocID="{4586635B-FB9C-483D-83ED-40F950D4CF63}" presName="sibTrans" presStyleCnt="0"/>
      <dgm:spPr/>
    </dgm:pt>
    <dgm:pt modelId="{B14C53F5-9BBC-49A9-A700-8DAF87C4D14C}" type="pres">
      <dgm:prSet presAssocID="{2D2CC858-C56C-4554-9D34-63133A203B9E}" presName="compNode" presStyleCnt="0"/>
      <dgm:spPr/>
    </dgm:pt>
    <dgm:pt modelId="{F47BFC5F-D112-49DE-819F-D119178664F8}" type="pres">
      <dgm:prSet presAssocID="{2D2CC858-C56C-4554-9D34-63133A203B9E}" presName="bgRect" presStyleLbl="bgShp" presStyleIdx="2" presStyleCnt="3"/>
      <dgm:spPr/>
    </dgm:pt>
    <dgm:pt modelId="{417F2645-20B5-445D-B110-BDE424D691E9}" type="pres">
      <dgm:prSet presAssocID="{2D2CC858-C56C-4554-9D34-63133A203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95FF422E-220E-490B-B4E9-4EE6CEC44E7F}" type="pres">
      <dgm:prSet presAssocID="{2D2CC858-C56C-4554-9D34-63133A203B9E}" presName="spaceRect" presStyleCnt="0"/>
      <dgm:spPr/>
    </dgm:pt>
    <dgm:pt modelId="{51D38DFC-3373-47C2-AF8B-3B463C1F1236}" type="pres">
      <dgm:prSet presAssocID="{2D2CC858-C56C-4554-9D34-63133A203B9E}" presName="parTx" presStyleLbl="revTx" presStyleIdx="4" presStyleCnt="6">
        <dgm:presLayoutVars>
          <dgm:chMax val="0"/>
          <dgm:chPref val="0"/>
        </dgm:presLayoutVars>
      </dgm:prSet>
      <dgm:spPr/>
    </dgm:pt>
    <dgm:pt modelId="{DB41C3CA-2129-456D-99BE-17B37A37142F}" type="pres">
      <dgm:prSet presAssocID="{2D2CC858-C56C-4554-9D34-63133A203B9E}" presName="desTx" presStyleLbl="revTx" presStyleIdx="5" presStyleCnt="6">
        <dgm:presLayoutVars/>
      </dgm:prSet>
      <dgm:spPr/>
    </dgm:pt>
  </dgm:ptLst>
  <dgm:cxnLst>
    <dgm:cxn modelId="{D3A95C25-60FB-A14C-BB3E-7B85290C4C98}" type="presOf" srcId="{2D2CC858-C56C-4554-9D34-63133A203B9E}" destId="{51D38DFC-3373-47C2-AF8B-3B463C1F1236}" srcOrd="0" destOrd="0" presId="urn:microsoft.com/office/officeart/2018/2/layout/IconVerticalSolidList"/>
    <dgm:cxn modelId="{93FF0965-32AE-484B-9B83-D6F17E6EC10C}" srcId="{40EF6231-83A4-4393-B1B6-22D66600E919}" destId="{2D2CC858-C56C-4554-9D34-63133A203B9E}" srcOrd="2" destOrd="0" parTransId="{F523AEE1-86D6-4BE0-BF20-42020475EC03}" sibTransId="{4A443C3D-0287-4311-820D-03B46E0A65E3}"/>
    <dgm:cxn modelId="{7AA5196C-249C-46FB-8D28-9FBF25FA190D}" srcId="{40EF6231-83A4-4393-B1B6-22D66600E919}" destId="{00B783BA-C66B-4A6E-BF23-D3DF2F7E8676}" srcOrd="0" destOrd="0" parTransId="{6E874C4C-4E8A-4A8E-B6B3-B34A71B68404}" sibTransId="{81506939-1879-48BE-AF9C-B09C1A144DC3}"/>
    <dgm:cxn modelId="{F6EFE96C-729E-1A4E-B0EF-DEFED9350FE3}" type="presOf" srcId="{ADD99F5D-ADCC-4E15-9798-454CDBC734C1}" destId="{33888682-3F4D-4C03-99DE-B64E27FA1F6D}" srcOrd="0" destOrd="0" presId="urn:microsoft.com/office/officeart/2018/2/layout/IconVerticalSolidList"/>
    <dgm:cxn modelId="{5DC8DF6E-E42A-4A05-AB63-2721EA6400F5}" srcId="{2D2CC858-C56C-4554-9D34-63133A203B9E}" destId="{CDBB8F15-4B30-45DC-83A2-B27992D4C1DF}" srcOrd="0" destOrd="0" parTransId="{73735154-B480-4B3A-8DF1-54467979FA8B}" sibTransId="{1D26A222-516C-443E-9C41-2A43E153FDAC}"/>
    <dgm:cxn modelId="{F8F7C670-B933-9A4F-B27B-74E0566CBE4B}" type="presOf" srcId="{CDBB8F15-4B30-45DC-83A2-B27992D4C1DF}" destId="{DB41C3CA-2129-456D-99BE-17B37A37142F}" srcOrd="0" destOrd="0" presId="urn:microsoft.com/office/officeart/2018/2/layout/IconVerticalSolidList"/>
    <dgm:cxn modelId="{7133329A-D5FF-2D43-8FE0-12596CAA4374}" type="presOf" srcId="{40EF6231-83A4-4393-B1B6-22D66600E919}" destId="{BAA5C898-4429-4D0E-952A-7EB37BD10F21}" srcOrd="0" destOrd="0" presId="urn:microsoft.com/office/officeart/2018/2/layout/IconVerticalSolidList"/>
    <dgm:cxn modelId="{4F8249AB-FA8E-AD47-8C64-F3A41F2D7B7F}" type="presOf" srcId="{00B783BA-C66B-4A6E-BF23-D3DF2F7E8676}" destId="{33B15331-E617-45B4-8860-2B61ACF748B0}" srcOrd="0" destOrd="0" presId="urn:microsoft.com/office/officeart/2018/2/layout/IconVerticalSolidList"/>
    <dgm:cxn modelId="{F9BA39AE-BD2F-43B3-A094-D747AE2B5F1C}" srcId="{40EF6231-83A4-4393-B1B6-22D66600E919}" destId="{82098F15-F5AB-4A0C-B317-A2D17E2F3D63}" srcOrd="1" destOrd="0" parTransId="{577FCDDE-61BE-4797-A24F-4DD0A2C4D898}" sibTransId="{4586635B-FB9C-483D-83ED-40F950D4CF63}"/>
    <dgm:cxn modelId="{AC10ACC7-DA98-D742-8177-D8A1EC336491}" type="presOf" srcId="{82098F15-F5AB-4A0C-B317-A2D17E2F3D63}" destId="{3379E687-7808-424D-B15F-982210429AF7}" srcOrd="0" destOrd="0" presId="urn:microsoft.com/office/officeart/2018/2/layout/IconVerticalSolidList"/>
    <dgm:cxn modelId="{C6B979DE-38DE-CB43-835B-D1BD1BEFB5D0}" type="presOf" srcId="{30A905F3-0AAF-462C-AF50-13D793A6158C}" destId="{E3C1634D-BC7D-44BD-B449-38CD3E9BD0BE}" srcOrd="0" destOrd="0" presId="urn:microsoft.com/office/officeart/2018/2/layout/IconVerticalSolidList"/>
    <dgm:cxn modelId="{6B5314FA-DCD7-4E35-A146-5A8AB40ACDCB}" srcId="{00B783BA-C66B-4A6E-BF23-D3DF2F7E8676}" destId="{30A905F3-0AAF-462C-AF50-13D793A6158C}" srcOrd="0" destOrd="0" parTransId="{6A68FC5E-AB11-45A8-ADD9-8555F2B8CA89}" sibTransId="{94D8B16D-CE67-4A22-9BE5-039CC6647770}"/>
    <dgm:cxn modelId="{6CC3ECFA-1341-4FEF-B974-D6F42C632A9D}" srcId="{82098F15-F5AB-4A0C-B317-A2D17E2F3D63}" destId="{ADD99F5D-ADCC-4E15-9798-454CDBC734C1}" srcOrd="0" destOrd="0" parTransId="{64113867-1DC7-4ECA-AEC0-33B54084262C}" sibTransId="{9B286290-9542-4FF7-ADB7-5E4C65484C73}"/>
    <dgm:cxn modelId="{FDE393DA-0F49-F940-81A1-EB8C53EBE3FF}" type="presParOf" srcId="{BAA5C898-4429-4D0E-952A-7EB37BD10F21}" destId="{63334BE1-F563-4624-929F-EB99C2C97CCF}" srcOrd="0" destOrd="0" presId="urn:microsoft.com/office/officeart/2018/2/layout/IconVerticalSolidList"/>
    <dgm:cxn modelId="{E90E485A-B3E9-4745-94B4-559609182174}" type="presParOf" srcId="{63334BE1-F563-4624-929F-EB99C2C97CCF}" destId="{E4FB4DD8-70C8-48D8-A29A-871977553B54}" srcOrd="0" destOrd="0" presId="urn:microsoft.com/office/officeart/2018/2/layout/IconVerticalSolidList"/>
    <dgm:cxn modelId="{28777B99-962E-314D-B78C-6D109EEF02DC}" type="presParOf" srcId="{63334BE1-F563-4624-929F-EB99C2C97CCF}" destId="{406AF779-93F1-4C80-A686-D47AD9CE9CA8}" srcOrd="1" destOrd="0" presId="urn:microsoft.com/office/officeart/2018/2/layout/IconVerticalSolidList"/>
    <dgm:cxn modelId="{295E5817-4FF2-EE41-BB69-357F51034645}" type="presParOf" srcId="{63334BE1-F563-4624-929F-EB99C2C97CCF}" destId="{283C82E6-D40A-4933-9149-B16128C2BF1F}" srcOrd="2" destOrd="0" presId="urn:microsoft.com/office/officeart/2018/2/layout/IconVerticalSolidList"/>
    <dgm:cxn modelId="{7BAEABAF-7FA1-9642-89A4-E8D3816B2730}" type="presParOf" srcId="{63334BE1-F563-4624-929F-EB99C2C97CCF}" destId="{33B15331-E617-45B4-8860-2B61ACF748B0}" srcOrd="3" destOrd="0" presId="urn:microsoft.com/office/officeart/2018/2/layout/IconVerticalSolidList"/>
    <dgm:cxn modelId="{FDFA1D7D-404C-B749-8270-E89D47C4C54E}" type="presParOf" srcId="{63334BE1-F563-4624-929F-EB99C2C97CCF}" destId="{E3C1634D-BC7D-44BD-B449-38CD3E9BD0BE}" srcOrd="4" destOrd="0" presId="urn:microsoft.com/office/officeart/2018/2/layout/IconVerticalSolidList"/>
    <dgm:cxn modelId="{16DCCB9E-7EE0-CD43-9C62-B4CC7F686A71}" type="presParOf" srcId="{BAA5C898-4429-4D0E-952A-7EB37BD10F21}" destId="{1DD4E32D-57DF-4957-B6A9-027CFC5155A0}" srcOrd="1" destOrd="0" presId="urn:microsoft.com/office/officeart/2018/2/layout/IconVerticalSolidList"/>
    <dgm:cxn modelId="{E0F0383D-C7A6-B843-A522-F297EE77C3FE}" type="presParOf" srcId="{BAA5C898-4429-4D0E-952A-7EB37BD10F21}" destId="{A53CC69F-DDFC-4C2E-A44A-805B17E8C6D0}" srcOrd="2" destOrd="0" presId="urn:microsoft.com/office/officeart/2018/2/layout/IconVerticalSolidList"/>
    <dgm:cxn modelId="{F6D045E4-755A-3249-B83D-8D76AD6ACE83}" type="presParOf" srcId="{A53CC69F-DDFC-4C2E-A44A-805B17E8C6D0}" destId="{188CC411-E8CC-4B37-8140-F14ABBA9A93A}" srcOrd="0" destOrd="0" presId="urn:microsoft.com/office/officeart/2018/2/layout/IconVerticalSolidList"/>
    <dgm:cxn modelId="{160745A4-BC43-B341-83ED-AD729F30FCAF}" type="presParOf" srcId="{A53CC69F-DDFC-4C2E-A44A-805B17E8C6D0}" destId="{256160BE-7186-4BD5-ADAA-67C7F4547D0C}" srcOrd="1" destOrd="0" presId="urn:microsoft.com/office/officeart/2018/2/layout/IconVerticalSolidList"/>
    <dgm:cxn modelId="{5479A125-B75D-444C-A4E2-E155CF0DC572}" type="presParOf" srcId="{A53CC69F-DDFC-4C2E-A44A-805B17E8C6D0}" destId="{51140A62-9E65-4CCB-8CF5-312EEE5FBF30}" srcOrd="2" destOrd="0" presId="urn:microsoft.com/office/officeart/2018/2/layout/IconVerticalSolidList"/>
    <dgm:cxn modelId="{D4919C18-8209-E744-BDB0-86A35A65037A}" type="presParOf" srcId="{A53CC69F-DDFC-4C2E-A44A-805B17E8C6D0}" destId="{3379E687-7808-424D-B15F-982210429AF7}" srcOrd="3" destOrd="0" presId="urn:microsoft.com/office/officeart/2018/2/layout/IconVerticalSolidList"/>
    <dgm:cxn modelId="{F9ABA1D9-0A56-384A-984C-A88FD1028155}" type="presParOf" srcId="{A53CC69F-DDFC-4C2E-A44A-805B17E8C6D0}" destId="{33888682-3F4D-4C03-99DE-B64E27FA1F6D}" srcOrd="4" destOrd="0" presId="urn:microsoft.com/office/officeart/2018/2/layout/IconVerticalSolidList"/>
    <dgm:cxn modelId="{8EC627FC-33FE-8A41-BE03-7F475025043F}" type="presParOf" srcId="{BAA5C898-4429-4D0E-952A-7EB37BD10F21}" destId="{FDDACD95-3471-4186-BC68-CB5804E09FAE}" srcOrd="3" destOrd="0" presId="urn:microsoft.com/office/officeart/2018/2/layout/IconVerticalSolidList"/>
    <dgm:cxn modelId="{4DECC8B0-0D95-8B49-9743-CACD9D38C665}" type="presParOf" srcId="{BAA5C898-4429-4D0E-952A-7EB37BD10F21}" destId="{B14C53F5-9BBC-49A9-A700-8DAF87C4D14C}" srcOrd="4" destOrd="0" presId="urn:microsoft.com/office/officeart/2018/2/layout/IconVerticalSolidList"/>
    <dgm:cxn modelId="{1A919844-3ADC-C441-90FD-1F80429BE725}" type="presParOf" srcId="{B14C53F5-9BBC-49A9-A700-8DAF87C4D14C}" destId="{F47BFC5F-D112-49DE-819F-D119178664F8}" srcOrd="0" destOrd="0" presId="urn:microsoft.com/office/officeart/2018/2/layout/IconVerticalSolidList"/>
    <dgm:cxn modelId="{AF221CD0-C2D4-E745-8762-61E8DBE04234}" type="presParOf" srcId="{B14C53F5-9BBC-49A9-A700-8DAF87C4D14C}" destId="{417F2645-20B5-445D-B110-BDE424D691E9}" srcOrd="1" destOrd="0" presId="urn:microsoft.com/office/officeart/2018/2/layout/IconVerticalSolidList"/>
    <dgm:cxn modelId="{60CFD008-9BD0-4048-97F8-0F47A9F3D8E3}" type="presParOf" srcId="{B14C53F5-9BBC-49A9-A700-8DAF87C4D14C}" destId="{95FF422E-220E-490B-B4E9-4EE6CEC44E7F}" srcOrd="2" destOrd="0" presId="urn:microsoft.com/office/officeart/2018/2/layout/IconVerticalSolidList"/>
    <dgm:cxn modelId="{6E45B76C-095F-7349-8B48-DA1FBF458C35}" type="presParOf" srcId="{B14C53F5-9BBC-49A9-A700-8DAF87C4D14C}" destId="{51D38DFC-3373-47C2-AF8B-3B463C1F1236}" srcOrd="3" destOrd="0" presId="urn:microsoft.com/office/officeart/2018/2/layout/IconVerticalSolidList"/>
    <dgm:cxn modelId="{5379FF8C-EB49-4742-850C-23CCF11C222B}" type="presParOf" srcId="{B14C53F5-9BBC-49A9-A700-8DAF87C4D14C}" destId="{DB41C3CA-2129-456D-99BE-17B37A37142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E3257-2DFF-BF49-BF73-E9EDCBB3E82B}">
      <dsp:nvSpPr>
        <dsp:cNvPr id="0" name=""/>
        <dsp:cNvSpPr/>
      </dsp:nvSpPr>
      <dsp:spPr>
        <a:xfrm>
          <a:off x="0" y="288"/>
          <a:ext cx="4597050" cy="0"/>
        </a:xfrm>
        <a:prstGeom prst="line">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76920F-960B-DD43-8EC7-41B545157EC7}">
      <dsp:nvSpPr>
        <dsp:cNvPr id="0" name=""/>
        <dsp:cNvSpPr/>
      </dsp:nvSpPr>
      <dsp:spPr>
        <a:xfrm>
          <a:off x="0" y="288"/>
          <a:ext cx="4597050" cy="471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E" sz="1500" b="1" kern="1200" dirty="0"/>
            <a:t>1</a:t>
          </a:r>
          <a:r>
            <a:rPr lang="en-AE" sz="1500" b="1" kern="1200"/>
            <a:t>. </a:t>
          </a:r>
          <a:r>
            <a:rPr lang="en-US" sz="1500" b="1" i="0" kern="1200" dirty="0"/>
            <a:t>MALLIDI AKHIL REDDY (2024TM93056)</a:t>
          </a:r>
          <a:endParaRPr lang="en-US" sz="1500" kern="1200" dirty="0"/>
        </a:p>
      </dsp:txBody>
      <dsp:txXfrm>
        <a:off x="0" y="288"/>
        <a:ext cx="4597050" cy="471989"/>
      </dsp:txXfrm>
    </dsp:sp>
    <dsp:sp modelId="{6869A3CD-EC3D-CD4A-B463-54182C8B7EB2}">
      <dsp:nvSpPr>
        <dsp:cNvPr id="0" name=""/>
        <dsp:cNvSpPr/>
      </dsp:nvSpPr>
      <dsp:spPr>
        <a:xfrm>
          <a:off x="0" y="472277"/>
          <a:ext cx="4597050" cy="0"/>
        </a:xfrm>
        <a:prstGeom prst="line">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72FB67-F0C1-9140-8E9A-8D47BFF35AB3}">
      <dsp:nvSpPr>
        <dsp:cNvPr id="0" name=""/>
        <dsp:cNvSpPr/>
      </dsp:nvSpPr>
      <dsp:spPr>
        <a:xfrm>
          <a:off x="0" y="472277"/>
          <a:ext cx="4597050" cy="471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E" sz="1500" b="1" kern="1200" dirty="0"/>
            <a:t>2</a:t>
          </a:r>
          <a:r>
            <a:rPr lang="en-AE" sz="1500" b="1" kern="1200"/>
            <a:t>. </a:t>
          </a:r>
          <a:r>
            <a:rPr lang="en-US" sz="1500" b="1" i="0" kern="1200" dirty="0"/>
            <a:t>CHITTAJALLU PREM GURUMUKH (2024TM93279)</a:t>
          </a:r>
          <a:endParaRPr lang="en-US" sz="1500" kern="1200" dirty="0"/>
        </a:p>
      </dsp:txBody>
      <dsp:txXfrm>
        <a:off x="0" y="472277"/>
        <a:ext cx="4597050" cy="471989"/>
      </dsp:txXfrm>
    </dsp:sp>
    <dsp:sp modelId="{427E02B8-7DA6-234F-9FA3-413C1856EF9D}">
      <dsp:nvSpPr>
        <dsp:cNvPr id="0" name=""/>
        <dsp:cNvSpPr/>
      </dsp:nvSpPr>
      <dsp:spPr>
        <a:xfrm>
          <a:off x="0" y="944267"/>
          <a:ext cx="4597050" cy="0"/>
        </a:xfrm>
        <a:prstGeom prst="line">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0DBBDD-C920-E846-9BEA-62F21E2089B8}">
      <dsp:nvSpPr>
        <dsp:cNvPr id="0" name=""/>
        <dsp:cNvSpPr/>
      </dsp:nvSpPr>
      <dsp:spPr>
        <a:xfrm>
          <a:off x="0" y="944267"/>
          <a:ext cx="4597050" cy="471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E" sz="1500" b="1" kern="1200" dirty="0"/>
            <a:t>3. </a:t>
          </a:r>
          <a:r>
            <a:rPr lang="en-US" sz="1500" b="1" i="0" kern="1200" dirty="0"/>
            <a:t>MANAN PRAVINKUMAR PARMAR (2024TM93030)</a:t>
          </a:r>
          <a:endParaRPr lang="en-US" sz="1500" kern="1200" dirty="0"/>
        </a:p>
      </dsp:txBody>
      <dsp:txXfrm>
        <a:off x="0" y="944267"/>
        <a:ext cx="4597050" cy="471989"/>
      </dsp:txXfrm>
    </dsp:sp>
    <dsp:sp modelId="{A2471417-8A5E-1248-B616-B54CAC4B9923}">
      <dsp:nvSpPr>
        <dsp:cNvPr id="0" name=""/>
        <dsp:cNvSpPr/>
      </dsp:nvSpPr>
      <dsp:spPr>
        <a:xfrm>
          <a:off x="0" y="1416257"/>
          <a:ext cx="4597050" cy="0"/>
        </a:xfrm>
        <a:prstGeom prst="line">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F27CC-701C-D142-B314-691814BD3C65}">
      <dsp:nvSpPr>
        <dsp:cNvPr id="0" name=""/>
        <dsp:cNvSpPr/>
      </dsp:nvSpPr>
      <dsp:spPr>
        <a:xfrm>
          <a:off x="0" y="1416257"/>
          <a:ext cx="4597050" cy="471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E" sz="1500" b="1" kern="1200" dirty="0"/>
            <a:t>4. </a:t>
          </a:r>
          <a:r>
            <a:rPr lang="en-US" sz="1500" b="1" i="0" kern="1200" dirty="0"/>
            <a:t>PRAKASHA G (2024TM93260)</a:t>
          </a:r>
          <a:endParaRPr lang="en-US" sz="1500" kern="1200" dirty="0"/>
        </a:p>
      </dsp:txBody>
      <dsp:txXfrm>
        <a:off x="0" y="1416257"/>
        <a:ext cx="4597050" cy="471989"/>
      </dsp:txXfrm>
    </dsp:sp>
    <dsp:sp modelId="{1DF1C008-D0AB-A942-B309-BF0097E6FC29}">
      <dsp:nvSpPr>
        <dsp:cNvPr id="0" name=""/>
        <dsp:cNvSpPr/>
      </dsp:nvSpPr>
      <dsp:spPr>
        <a:xfrm>
          <a:off x="0" y="1888247"/>
          <a:ext cx="4597050" cy="0"/>
        </a:xfrm>
        <a:prstGeom prst="line">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E095F-3411-B94A-A9D6-045EAA89663D}">
      <dsp:nvSpPr>
        <dsp:cNvPr id="0" name=""/>
        <dsp:cNvSpPr/>
      </dsp:nvSpPr>
      <dsp:spPr>
        <a:xfrm>
          <a:off x="0" y="1888247"/>
          <a:ext cx="4597050" cy="471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E" sz="1500" b="1" kern="1200" dirty="0"/>
            <a:t>5. </a:t>
          </a:r>
          <a:r>
            <a:rPr lang="en-US" sz="1500" b="1" i="0" kern="1200" dirty="0"/>
            <a:t>UDYAGIRI VENKATAGURU PRASAD (2022TM93653)</a:t>
          </a:r>
          <a:endParaRPr lang="en-US" sz="1500" kern="1200" dirty="0"/>
        </a:p>
      </dsp:txBody>
      <dsp:txXfrm>
        <a:off x="0" y="1888247"/>
        <a:ext cx="4597050" cy="471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C0C0-88B7-4684-87D6-502DD3D5FFD2}">
      <dsp:nvSpPr>
        <dsp:cNvPr id="0" name=""/>
        <dsp:cNvSpPr/>
      </dsp:nvSpPr>
      <dsp:spPr>
        <a:xfrm>
          <a:off x="333148" y="463045"/>
          <a:ext cx="1040097" cy="104009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7B01A-0D72-4969-8ADB-C05338C752EB}">
      <dsp:nvSpPr>
        <dsp:cNvPr id="0" name=""/>
        <dsp:cNvSpPr/>
      </dsp:nvSpPr>
      <dsp:spPr>
        <a:xfrm>
          <a:off x="554808" y="684705"/>
          <a:ext cx="596777" cy="5967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DCDF1F-027D-4190-A5AE-3836F66F778B}">
      <dsp:nvSpPr>
        <dsp:cNvPr id="0" name=""/>
        <dsp:cNvSpPr/>
      </dsp:nvSpPr>
      <dsp:spPr>
        <a:xfrm>
          <a:off x="658" y="1827107"/>
          <a:ext cx="1705078" cy="132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Automatic Resource Management</a:t>
          </a:r>
          <a:r>
            <a:rPr lang="en-US" sz="1100" kern="1200"/>
            <a:t>: Uses AI to dynamically allocate and deallocate resources based on real-time usage and historical data.</a:t>
          </a:r>
        </a:p>
      </dsp:txBody>
      <dsp:txXfrm>
        <a:off x="658" y="1827107"/>
        <a:ext cx="1705078" cy="1326139"/>
      </dsp:txXfrm>
    </dsp:sp>
    <dsp:sp modelId="{064C6938-C712-4438-B8A9-CF9CFB180CFF}">
      <dsp:nvSpPr>
        <dsp:cNvPr id="0" name=""/>
        <dsp:cNvSpPr/>
      </dsp:nvSpPr>
      <dsp:spPr>
        <a:xfrm>
          <a:off x="2336615" y="463045"/>
          <a:ext cx="1040097" cy="10400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CA653-E95B-4A38-88D2-FCC47B3D2E07}">
      <dsp:nvSpPr>
        <dsp:cNvPr id="0" name=""/>
        <dsp:cNvSpPr/>
      </dsp:nvSpPr>
      <dsp:spPr>
        <a:xfrm>
          <a:off x="2558275" y="684705"/>
          <a:ext cx="596777" cy="5967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93AC2B-6A87-4B17-8996-452A8F0F9262}">
      <dsp:nvSpPr>
        <dsp:cNvPr id="0" name=""/>
        <dsp:cNvSpPr/>
      </dsp:nvSpPr>
      <dsp:spPr>
        <a:xfrm>
          <a:off x="2004125" y="1827107"/>
          <a:ext cx="1705078" cy="132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Centralized Multi-Cloud Subscription Management</a:t>
          </a:r>
          <a:r>
            <a:rPr lang="en-US" sz="1100" kern="1200" dirty="0"/>
            <a:t>: Provides a unified interface for managing subscriptions across multiple cloud platforms.</a:t>
          </a:r>
        </a:p>
      </dsp:txBody>
      <dsp:txXfrm>
        <a:off x="2004125" y="1827107"/>
        <a:ext cx="1705078" cy="1326139"/>
      </dsp:txXfrm>
    </dsp:sp>
    <dsp:sp modelId="{951D6996-B74F-45E8-B3E4-D1297A098AFE}">
      <dsp:nvSpPr>
        <dsp:cNvPr id="0" name=""/>
        <dsp:cNvSpPr/>
      </dsp:nvSpPr>
      <dsp:spPr>
        <a:xfrm>
          <a:off x="4340082" y="463045"/>
          <a:ext cx="1040097" cy="104009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564A7-960F-479B-BD35-7D1A3D34D3F9}">
      <dsp:nvSpPr>
        <dsp:cNvPr id="0" name=""/>
        <dsp:cNvSpPr/>
      </dsp:nvSpPr>
      <dsp:spPr>
        <a:xfrm>
          <a:off x="4561742" y="684705"/>
          <a:ext cx="596777" cy="5967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31CFA-B0C0-4CDF-AEE1-807CAAF18C3A}">
      <dsp:nvSpPr>
        <dsp:cNvPr id="0" name=""/>
        <dsp:cNvSpPr/>
      </dsp:nvSpPr>
      <dsp:spPr>
        <a:xfrm>
          <a:off x="4007591" y="1827107"/>
          <a:ext cx="1705078" cy="132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Real-Time Cost Monitoring and Alerts</a:t>
          </a:r>
          <a:r>
            <a:rPr lang="en-US" sz="1100" kern="1200"/>
            <a:t>: Uses AI to detect anomalies and send alerts for unusual spending patterns.</a:t>
          </a:r>
        </a:p>
      </dsp:txBody>
      <dsp:txXfrm>
        <a:off x="4007591" y="1827107"/>
        <a:ext cx="1705078" cy="1326139"/>
      </dsp:txXfrm>
    </dsp:sp>
    <dsp:sp modelId="{66D748E8-5C2A-410D-A9AE-680E5B97275E}">
      <dsp:nvSpPr>
        <dsp:cNvPr id="0" name=""/>
        <dsp:cNvSpPr/>
      </dsp:nvSpPr>
      <dsp:spPr>
        <a:xfrm>
          <a:off x="6343548" y="463045"/>
          <a:ext cx="1040097" cy="104009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0615B-0053-4B5E-945E-BB810BF97F41}">
      <dsp:nvSpPr>
        <dsp:cNvPr id="0" name=""/>
        <dsp:cNvSpPr/>
      </dsp:nvSpPr>
      <dsp:spPr>
        <a:xfrm>
          <a:off x="6565209" y="684705"/>
          <a:ext cx="596777" cy="5967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CADA0A-9F73-45ED-8F67-4214A4508FC9}">
      <dsp:nvSpPr>
        <dsp:cNvPr id="0" name=""/>
        <dsp:cNvSpPr/>
      </dsp:nvSpPr>
      <dsp:spPr>
        <a:xfrm>
          <a:off x="6011058" y="1827107"/>
          <a:ext cx="1705078" cy="132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AI-Driven Cost Optimization Recommendations</a:t>
          </a:r>
          <a:r>
            <a:rPr lang="en-US" sz="1100" kern="1200" dirty="0"/>
            <a:t>: Offers suggestions to optimize cloud spending by identifying unused resources and recommending cheaper alternatives.</a:t>
          </a:r>
        </a:p>
      </dsp:txBody>
      <dsp:txXfrm>
        <a:off x="6011058" y="1827107"/>
        <a:ext cx="1705078" cy="1326139"/>
      </dsp:txXfrm>
    </dsp:sp>
    <dsp:sp modelId="{45A6B6F8-B2CD-479B-8DFB-1B47A31E1B06}">
      <dsp:nvSpPr>
        <dsp:cNvPr id="0" name=""/>
        <dsp:cNvSpPr/>
      </dsp:nvSpPr>
      <dsp:spPr>
        <a:xfrm>
          <a:off x="8347015" y="463045"/>
          <a:ext cx="1040097" cy="104009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79CCE-B0C4-475B-8852-6DE70EC3E4F9}">
      <dsp:nvSpPr>
        <dsp:cNvPr id="0" name=""/>
        <dsp:cNvSpPr/>
      </dsp:nvSpPr>
      <dsp:spPr>
        <a:xfrm>
          <a:off x="8568675" y="684705"/>
          <a:ext cx="596777" cy="5967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34BE5F-6885-4521-8009-1D4805882F2E}">
      <dsp:nvSpPr>
        <dsp:cNvPr id="0" name=""/>
        <dsp:cNvSpPr/>
      </dsp:nvSpPr>
      <dsp:spPr>
        <a:xfrm>
          <a:off x="8014525" y="1827107"/>
          <a:ext cx="1705078" cy="132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Budgeting and Forecasting Tools</a:t>
          </a:r>
          <a:r>
            <a:rPr lang="en-US" sz="1100" kern="1200"/>
            <a:t>: Utilizes AI to forecast future cloud costs based on past trends and usage patterns.</a:t>
          </a:r>
        </a:p>
      </dsp:txBody>
      <dsp:txXfrm>
        <a:off x="8014525" y="1827107"/>
        <a:ext cx="1705078" cy="1326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0A790-707D-9043-A24C-B51116651F53}">
      <dsp:nvSpPr>
        <dsp:cNvPr id="0" name=""/>
        <dsp:cNvSpPr/>
      </dsp:nvSpPr>
      <dsp:spPr>
        <a:xfrm>
          <a:off x="0" y="0"/>
          <a:ext cx="9720262" cy="0"/>
        </a:xfrm>
        <a:prstGeom prst="line">
          <a:avLst/>
        </a:prstGeom>
        <a:solidFill>
          <a:schemeClr val="accen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FAE86-8CE0-CB45-9CEC-EEE8D22BEB8B}">
      <dsp:nvSpPr>
        <dsp:cNvPr id="0" name=""/>
        <dsp:cNvSpPr/>
      </dsp:nvSpPr>
      <dsp:spPr>
        <a:xfrm>
          <a:off x="0" y="0"/>
          <a:ext cx="9720262" cy="10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Over-Provisioning of Resources</a:t>
          </a:r>
          <a:r>
            <a:rPr lang="en-US" sz="2400" kern="1200" dirty="0"/>
            <a:t>: Organizations often allocate more cloud resources than necessary, leading to increased costs.</a:t>
          </a:r>
        </a:p>
      </dsp:txBody>
      <dsp:txXfrm>
        <a:off x="0" y="0"/>
        <a:ext cx="9720262" cy="1005681"/>
      </dsp:txXfrm>
    </dsp:sp>
    <dsp:sp modelId="{48161255-C93A-BC4B-9334-57F1FBE27FCB}">
      <dsp:nvSpPr>
        <dsp:cNvPr id="0" name=""/>
        <dsp:cNvSpPr/>
      </dsp:nvSpPr>
      <dsp:spPr>
        <a:xfrm>
          <a:off x="0" y="1005681"/>
          <a:ext cx="972026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4FB81-5C16-304E-97A2-FD368AA9EFA7}">
      <dsp:nvSpPr>
        <dsp:cNvPr id="0" name=""/>
        <dsp:cNvSpPr/>
      </dsp:nvSpPr>
      <dsp:spPr>
        <a:xfrm>
          <a:off x="0" y="1005681"/>
          <a:ext cx="9720262" cy="10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Lack of Visibility into Cloud Usage</a:t>
          </a:r>
          <a:r>
            <a:rPr lang="en-US" sz="2400" kern="1200"/>
            <a:t>: Without a centralized view, organizations struggle to monitor and manage cloud usage effectively.</a:t>
          </a:r>
        </a:p>
      </dsp:txBody>
      <dsp:txXfrm>
        <a:off x="0" y="1005681"/>
        <a:ext cx="9720262" cy="1005681"/>
      </dsp:txXfrm>
    </dsp:sp>
    <dsp:sp modelId="{30CC302C-99DB-EA4F-8393-E5D7FFCDF46F}">
      <dsp:nvSpPr>
        <dsp:cNvPr id="0" name=""/>
        <dsp:cNvSpPr/>
      </dsp:nvSpPr>
      <dsp:spPr>
        <a:xfrm>
          <a:off x="0" y="2011362"/>
          <a:ext cx="972026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ADC1D3-29A7-1D43-B40C-9DE2DB8F93E2}">
      <dsp:nvSpPr>
        <dsp:cNvPr id="0" name=""/>
        <dsp:cNvSpPr/>
      </dsp:nvSpPr>
      <dsp:spPr>
        <a:xfrm>
          <a:off x="0" y="2011362"/>
          <a:ext cx="9720262" cy="10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Difficulty in Managing Multiple Cloud Subscriptions</a:t>
          </a:r>
          <a:r>
            <a:rPr lang="en-US" sz="2400" kern="1200" dirty="0"/>
            <a:t>: Managing subscriptions across different cloud platforms can be complex and time-consuming.</a:t>
          </a:r>
        </a:p>
      </dsp:txBody>
      <dsp:txXfrm>
        <a:off x="0" y="2011362"/>
        <a:ext cx="9720262" cy="1005681"/>
      </dsp:txXfrm>
    </dsp:sp>
    <dsp:sp modelId="{63A6E002-774C-F047-B076-11A263E64412}">
      <dsp:nvSpPr>
        <dsp:cNvPr id="0" name=""/>
        <dsp:cNvSpPr/>
      </dsp:nvSpPr>
      <dsp:spPr>
        <a:xfrm>
          <a:off x="0" y="3017043"/>
          <a:ext cx="972026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56B439-4C48-654C-A60A-C28A1F4A77D9}">
      <dsp:nvSpPr>
        <dsp:cNvPr id="0" name=""/>
        <dsp:cNvSpPr/>
      </dsp:nvSpPr>
      <dsp:spPr>
        <a:xfrm>
          <a:off x="0" y="3017043"/>
          <a:ext cx="9720262" cy="10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Unpredictable Cloud Costs</a:t>
          </a:r>
          <a:r>
            <a:rPr lang="en-US" sz="2400" kern="1200"/>
            <a:t>: Fluctuations in usage and varying pricing models can make it challenging to predict and control cloud expenses.</a:t>
          </a:r>
        </a:p>
      </dsp:txBody>
      <dsp:txXfrm>
        <a:off x="0" y="3017043"/>
        <a:ext cx="9720262" cy="1005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29A25-6791-459A-B26B-55837009E766}">
      <dsp:nvSpPr>
        <dsp:cNvPr id="0" name=""/>
        <dsp:cNvSpPr/>
      </dsp:nvSpPr>
      <dsp:spPr>
        <a:xfrm>
          <a:off x="0" y="491"/>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04A92-263C-4336-8864-2BBEF99E8D66}">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8F7101-26CF-440C-9722-14F3E83072DB}">
      <dsp:nvSpPr>
        <dsp:cNvPr id="0" name=""/>
        <dsp:cNvSpPr/>
      </dsp:nvSpPr>
      <dsp:spPr>
        <a:xfrm>
          <a:off x="1327175" y="491"/>
          <a:ext cx="43741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666750">
            <a:lnSpc>
              <a:spcPct val="90000"/>
            </a:lnSpc>
            <a:spcBef>
              <a:spcPct val="0"/>
            </a:spcBef>
            <a:spcAft>
              <a:spcPct val="35000"/>
            </a:spcAft>
            <a:buNone/>
          </a:pPr>
          <a:r>
            <a:rPr lang="en-US" sz="1500" b="1" kern="1200" dirty="0"/>
            <a:t>Medium to Large Enterprises</a:t>
          </a:r>
          <a:r>
            <a:rPr lang="en-US" sz="1500" kern="1200" dirty="0"/>
            <a:t>: These organizations use multiple cloud platforms like AWS, Azure, and Google Cloud and often struggle with managing costs across these platforms.</a:t>
          </a:r>
        </a:p>
      </dsp:txBody>
      <dsp:txXfrm>
        <a:off x="1327175" y="491"/>
        <a:ext cx="4374117" cy="1149069"/>
      </dsp:txXfrm>
    </dsp:sp>
    <dsp:sp modelId="{7726B9EF-57EF-4125-9DEB-9A9C6F828F07}">
      <dsp:nvSpPr>
        <dsp:cNvPr id="0" name=""/>
        <dsp:cNvSpPr/>
      </dsp:nvSpPr>
      <dsp:spPr>
        <a:xfrm>
          <a:off x="5701293" y="491"/>
          <a:ext cx="4018968"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488950">
            <a:lnSpc>
              <a:spcPct val="90000"/>
            </a:lnSpc>
            <a:spcBef>
              <a:spcPct val="0"/>
            </a:spcBef>
            <a:spcAft>
              <a:spcPct val="35000"/>
            </a:spcAft>
            <a:buNone/>
          </a:pPr>
          <a:r>
            <a:rPr lang="en-US" sz="1100" b="1" kern="1200"/>
            <a:t>Example</a:t>
          </a:r>
          <a:r>
            <a:rPr lang="en-US" sz="1100" kern="1200"/>
            <a:t>: </a:t>
          </a:r>
          <a:r>
            <a:rPr lang="en-US" sz="1100" b="1" kern="1200"/>
            <a:t>Netflix</a:t>
          </a:r>
          <a:r>
            <a:rPr lang="en-US" sz="1100" kern="1200"/>
            <a:t> relies heavily on cloud services to stream content globally. Managing the cost across multiple regions and services is complex, and an AI-powered solution can help optimize these costs dynamically.</a:t>
          </a:r>
        </a:p>
      </dsp:txBody>
      <dsp:txXfrm>
        <a:off x="5701293" y="491"/>
        <a:ext cx="4018968" cy="1149069"/>
      </dsp:txXfrm>
    </dsp:sp>
    <dsp:sp modelId="{B772D0AB-227D-4AA3-BC2E-EAE688433CCA}">
      <dsp:nvSpPr>
        <dsp:cNvPr id="0" name=""/>
        <dsp:cNvSpPr/>
      </dsp:nvSpPr>
      <dsp:spPr>
        <a:xfrm>
          <a:off x="0" y="1436827"/>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585AC-C8F1-412A-8D4B-B2C2413200FB}">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6BC587-8C85-424A-B006-81CB1DAF2E23}">
      <dsp:nvSpPr>
        <dsp:cNvPr id="0" name=""/>
        <dsp:cNvSpPr/>
      </dsp:nvSpPr>
      <dsp:spPr>
        <a:xfrm>
          <a:off x="1327175" y="1436827"/>
          <a:ext cx="43741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666750">
            <a:lnSpc>
              <a:spcPct val="90000"/>
            </a:lnSpc>
            <a:spcBef>
              <a:spcPct val="0"/>
            </a:spcBef>
            <a:spcAft>
              <a:spcPct val="35000"/>
            </a:spcAft>
            <a:buNone/>
          </a:pPr>
          <a:r>
            <a:rPr lang="en-US" sz="1500" b="1" kern="1200" dirty="0"/>
            <a:t>IT Departments and Cloud Operations Teams</a:t>
          </a:r>
          <a:r>
            <a:rPr lang="en-US" sz="1500" kern="1200" dirty="0"/>
            <a:t>: Individuals responsible for managing cloud resources and budgeting within organizations will benefit directly from using this app.</a:t>
          </a:r>
        </a:p>
      </dsp:txBody>
      <dsp:txXfrm>
        <a:off x="1327175" y="1436827"/>
        <a:ext cx="4374117" cy="1149069"/>
      </dsp:txXfrm>
    </dsp:sp>
    <dsp:sp modelId="{4493543A-2446-4FD5-B97F-B0A656EC3E88}">
      <dsp:nvSpPr>
        <dsp:cNvPr id="0" name=""/>
        <dsp:cNvSpPr/>
      </dsp:nvSpPr>
      <dsp:spPr>
        <a:xfrm>
          <a:off x="5701293" y="1436827"/>
          <a:ext cx="4018968"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488950">
            <a:lnSpc>
              <a:spcPct val="90000"/>
            </a:lnSpc>
            <a:spcBef>
              <a:spcPct val="0"/>
            </a:spcBef>
            <a:spcAft>
              <a:spcPct val="35000"/>
            </a:spcAft>
            <a:buNone/>
          </a:pPr>
          <a:r>
            <a:rPr lang="en-US" sz="1100" b="1" kern="1200" dirty="0"/>
            <a:t>Example</a:t>
          </a:r>
          <a:r>
            <a:rPr lang="en-US" sz="1100" kern="1200" dirty="0"/>
            <a:t>: </a:t>
          </a:r>
          <a:r>
            <a:rPr lang="en-US" sz="1100" b="1" kern="1200" dirty="0"/>
            <a:t>Adobe</a:t>
          </a:r>
          <a:r>
            <a:rPr lang="en-US" sz="1100" kern="1200" dirty="0"/>
            <a:t> has multiple cloud-based services such as Creative Cloud and Document Cloud. Their IT teams need tools that can provide visibility into usage and optimize resource allocation.</a:t>
          </a:r>
        </a:p>
      </dsp:txBody>
      <dsp:txXfrm>
        <a:off x="5701293" y="1436827"/>
        <a:ext cx="4018968" cy="1149069"/>
      </dsp:txXfrm>
    </dsp:sp>
    <dsp:sp modelId="{58F9718B-E32D-4DD3-A38D-8FB351221CE4}">
      <dsp:nvSpPr>
        <dsp:cNvPr id="0" name=""/>
        <dsp:cNvSpPr/>
      </dsp:nvSpPr>
      <dsp:spPr>
        <a:xfrm>
          <a:off x="0" y="2873164"/>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79DE-3B49-4090-B6FB-680082F5FC89}">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CCB3CE-3BC4-436F-B35D-22CA2F5BA649}">
      <dsp:nvSpPr>
        <dsp:cNvPr id="0" name=""/>
        <dsp:cNvSpPr/>
      </dsp:nvSpPr>
      <dsp:spPr>
        <a:xfrm>
          <a:off x="1327175" y="2873164"/>
          <a:ext cx="4374117"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666750">
            <a:lnSpc>
              <a:spcPct val="90000"/>
            </a:lnSpc>
            <a:spcBef>
              <a:spcPct val="0"/>
            </a:spcBef>
            <a:spcAft>
              <a:spcPct val="35000"/>
            </a:spcAft>
            <a:buNone/>
          </a:pPr>
          <a:r>
            <a:rPr lang="en-US" sz="1500" b="1" kern="1200"/>
            <a:t>Cloud Service Resellers and Managed Service Providers (MSPs)</a:t>
          </a:r>
          <a:r>
            <a:rPr lang="en-US" sz="1500" kern="1200"/>
            <a:t>: These companies manage cloud services on behalf of their clients and require tools to optimize costs and provide value-added services.</a:t>
          </a:r>
        </a:p>
      </dsp:txBody>
      <dsp:txXfrm>
        <a:off x="1327175" y="2873164"/>
        <a:ext cx="4374117" cy="1149069"/>
      </dsp:txXfrm>
    </dsp:sp>
    <dsp:sp modelId="{186313C2-5E67-4AE7-88EA-4410206751B6}">
      <dsp:nvSpPr>
        <dsp:cNvPr id="0" name=""/>
        <dsp:cNvSpPr/>
      </dsp:nvSpPr>
      <dsp:spPr>
        <a:xfrm>
          <a:off x="5701293" y="2873164"/>
          <a:ext cx="4018968"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488950">
            <a:lnSpc>
              <a:spcPct val="90000"/>
            </a:lnSpc>
            <a:spcBef>
              <a:spcPct val="0"/>
            </a:spcBef>
            <a:spcAft>
              <a:spcPct val="35000"/>
            </a:spcAft>
            <a:buNone/>
          </a:pPr>
          <a:r>
            <a:rPr lang="en-US" sz="1100" b="1" kern="1200"/>
            <a:t>Example</a:t>
          </a:r>
          <a:r>
            <a:rPr lang="en-US" sz="1100" kern="1200"/>
            <a:t>: </a:t>
          </a:r>
          <a:r>
            <a:rPr lang="en-US" sz="1100" b="1" kern="1200"/>
            <a:t>Rackspace Technology</a:t>
          </a:r>
          <a:r>
            <a:rPr lang="en-US" sz="1100" kern="1200"/>
            <a:t> is a managed cloud computing company that helps businesses manage their cloud infrastructure across various platforms. Cost management tools are critical for them to optimize costs for their clients.</a:t>
          </a:r>
        </a:p>
      </dsp:txBody>
      <dsp:txXfrm>
        <a:off x="5701293" y="2873164"/>
        <a:ext cx="4018968" cy="1149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B4DD8-70C8-48D8-A29A-871977553B54}">
      <dsp:nvSpPr>
        <dsp:cNvPr id="0" name=""/>
        <dsp:cNvSpPr/>
      </dsp:nvSpPr>
      <dsp:spPr>
        <a:xfrm>
          <a:off x="0" y="531"/>
          <a:ext cx="10515600" cy="124470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AF779-93F1-4C80-A686-D47AD9CE9CA8}">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15331-E617-45B4-8860-2B61ACF748B0}">
      <dsp:nvSpPr>
        <dsp:cNvPr id="0" name=""/>
        <dsp:cNvSpPr/>
      </dsp:nvSpPr>
      <dsp:spPr>
        <a:xfrm>
          <a:off x="1437631" y="531"/>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US" sz="1700" b="1" kern="1200" dirty="0"/>
            <a:t>Large Enterprises and Corporations</a:t>
          </a:r>
          <a:r>
            <a:rPr lang="en-US" sz="1700" kern="1200" dirty="0"/>
            <a:t>: These organizations have complex cloud environments with multiple subscriptions and significant cloud spending.</a:t>
          </a:r>
        </a:p>
      </dsp:txBody>
      <dsp:txXfrm>
        <a:off x="1437631" y="531"/>
        <a:ext cx="4732020" cy="1244702"/>
      </dsp:txXfrm>
    </dsp:sp>
    <dsp:sp modelId="{E3C1634D-BC7D-44BD-B449-38CD3E9BD0BE}">
      <dsp:nvSpPr>
        <dsp:cNvPr id="0" name=""/>
        <dsp:cNvSpPr/>
      </dsp:nvSpPr>
      <dsp:spPr>
        <a:xfrm>
          <a:off x="6169651" y="531"/>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577850">
            <a:lnSpc>
              <a:spcPct val="100000"/>
            </a:lnSpc>
            <a:spcBef>
              <a:spcPct val="0"/>
            </a:spcBef>
            <a:spcAft>
              <a:spcPct val="35000"/>
            </a:spcAft>
            <a:buNone/>
          </a:pPr>
          <a:r>
            <a:rPr lang="en-US" sz="1300" b="1" kern="1200"/>
            <a:t>Example</a:t>
          </a:r>
          <a:r>
            <a:rPr lang="en-US" sz="1300" kern="1200"/>
            <a:t>: </a:t>
          </a:r>
          <a:r>
            <a:rPr lang="en-US" sz="1300" b="1" kern="1200"/>
            <a:t>General Electric (GE)</a:t>
          </a:r>
          <a:r>
            <a:rPr lang="en-US" sz="1300" kern="1200"/>
            <a:t> has multiple divisions using cloud services for different applications, making cost management a complex task. AI-driven insights could streamline this process.</a:t>
          </a:r>
        </a:p>
      </dsp:txBody>
      <dsp:txXfrm>
        <a:off x="6169651" y="531"/>
        <a:ext cx="4345948" cy="1244702"/>
      </dsp:txXfrm>
    </dsp:sp>
    <dsp:sp modelId="{188CC411-E8CC-4B37-8140-F14ABBA9A93A}">
      <dsp:nvSpPr>
        <dsp:cNvPr id="0" name=""/>
        <dsp:cNvSpPr/>
      </dsp:nvSpPr>
      <dsp:spPr>
        <a:xfrm>
          <a:off x="0" y="1556410"/>
          <a:ext cx="10515600" cy="124470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160BE-7186-4BD5-ADAA-67C7F4547D0C}">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79E687-7808-424D-B15F-982210429AF7}">
      <dsp:nvSpPr>
        <dsp:cNvPr id="0" name=""/>
        <dsp:cNvSpPr/>
      </dsp:nvSpPr>
      <dsp:spPr>
        <a:xfrm>
          <a:off x="1437631" y="1556410"/>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US" sz="1700" b="1" kern="1200" dirty="0"/>
            <a:t>Small to Medium Enterprises (SMEs)</a:t>
          </a:r>
          <a:r>
            <a:rPr lang="en-US" sz="1700" kern="1200" dirty="0"/>
            <a:t>: SMEs with growing cloud needs and a focus on cost control will also find value in the app.</a:t>
          </a:r>
        </a:p>
      </dsp:txBody>
      <dsp:txXfrm>
        <a:off x="1437631" y="1556410"/>
        <a:ext cx="4732020" cy="1244702"/>
      </dsp:txXfrm>
    </dsp:sp>
    <dsp:sp modelId="{33888682-3F4D-4C03-99DE-B64E27FA1F6D}">
      <dsp:nvSpPr>
        <dsp:cNvPr id="0" name=""/>
        <dsp:cNvSpPr/>
      </dsp:nvSpPr>
      <dsp:spPr>
        <a:xfrm>
          <a:off x="6169651" y="1556410"/>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577850">
            <a:lnSpc>
              <a:spcPct val="100000"/>
            </a:lnSpc>
            <a:spcBef>
              <a:spcPct val="0"/>
            </a:spcBef>
            <a:spcAft>
              <a:spcPct val="35000"/>
            </a:spcAft>
            <a:buNone/>
          </a:pPr>
          <a:r>
            <a:rPr lang="en-US" sz="1300" b="1" kern="1200" dirty="0"/>
            <a:t>Example</a:t>
          </a:r>
          <a:r>
            <a:rPr lang="en-US" sz="1300" kern="1200" dirty="0"/>
            <a:t>: </a:t>
          </a:r>
          <a:r>
            <a:rPr lang="en-US" sz="1300" b="1" kern="1200" dirty="0"/>
            <a:t>Slack</a:t>
          </a:r>
          <a:r>
            <a:rPr lang="en-US" sz="1300" kern="1200" dirty="0"/>
            <a:t> started as an SME and used multiple cloud services for its operations. Efficient cost management was crucial for maintaining profitability during its growth phase.</a:t>
          </a:r>
        </a:p>
      </dsp:txBody>
      <dsp:txXfrm>
        <a:off x="6169651" y="1556410"/>
        <a:ext cx="4345948" cy="1244702"/>
      </dsp:txXfrm>
    </dsp:sp>
    <dsp:sp modelId="{F47BFC5F-D112-49DE-819F-D119178664F8}">
      <dsp:nvSpPr>
        <dsp:cNvPr id="0" name=""/>
        <dsp:cNvSpPr/>
      </dsp:nvSpPr>
      <dsp:spPr>
        <a:xfrm>
          <a:off x="0" y="3112289"/>
          <a:ext cx="10515600" cy="124470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F2645-20B5-445D-B110-BDE424D691E9}">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38DFC-3373-47C2-AF8B-3B463C1F1236}">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100000"/>
            </a:lnSpc>
            <a:spcBef>
              <a:spcPct val="0"/>
            </a:spcBef>
            <a:spcAft>
              <a:spcPct val="35000"/>
            </a:spcAft>
            <a:buNone/>
          </a:pPr>
          <a:r>
            <a:rPr lang="en-US" sz="1700" b="1" kern="1200"/>
            <a:t>Cloud Service Resellers and MSPs</a:t>
          </a:r>
          <a:r>
            <a:rPr lang="en-US" sz="1700" kern="1200"/>
            <a:t>: Companies offering cloud services to other businesses and looking to optimize cloud costs for their clients.</a:t>
          </a:r>
        </a:p>
      </dsp:txBody>
      <dsp:txXfrm>
        <a:off x="1437631" y="3112289"/>
        <a:ext cx="4732020" cy="1244702"/>
      </dsp:txXfrm>
    </dsp:sp>
    <dsp:sp modelId="{DB41C3CA-2129-456D-99BE-17B37A37142F}">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577850">
            <a:lnSpc>
              <a:spcPct val="100000"/>
            </a:lnSpc>
            <a:spcBef>
              <a:spcPct val="0"/>
            </a:spcBef>
            <a:spcAft>
              <a:spcPct val="35000"/>
            </a:spcAft>
            <a:buNone/>
          </a:pPr>
          <a:r>
            <a:rPr lang="en-US" sz="1300" b="1" kern="1200"/>
            <a:t>Example</a:t>
          </a:r>
          <a:r>
            <a:rPr lang="en-US" sz="1300" kern="1200"/>
            <a:t>: </a:t>
          </a:r>
          <a:r>
            <a:rPr lang="en-US" sz="1300" b="1" kern="1200"/>
            <a:t>Accenture</a:t>
          </a:r>
          <a:r>
            <a:rPr lang="en-US" sz="1300" kern="1200"/>
            <a:t> offers cloud management services to various clients and could benefit from tools that provide cost transparency and optimization capabilities.</a:t>
          </a:r>
        </a:p>
      </dsp:txBody>
      <dsp:txXfrm>
        <a:off x="6169651" y="3112289"/>
        <a:ext cx="4345948" cy="12447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155FD-5BE6-FC4F-A00F-BAD353D69463}"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1BB66-63CB-AF4E-AC70-92A3B0ACE936}" type="slidenum">
              <a:rPr lang="en-US" smtClean="0"/>
              <a:t>‹#›</a:t>
            </a:fld>
            <a:endParaRPr lang="en-US"/>
          </a:p>
        </p:txBody>
      </p:sp>
    </p:spTree>
    <p:extLst>
      <p:ext uri="{BB962C8B-B14F-4D97-AF65-F5344CB8AC3E}">
        <p14:creationId xmlns:p14="http://schemas.microsoft.com/office/powerpoint/2010/main" val="3720609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1BB66-63CB-AF4E-AC70-92A3B0ACE936}" type="slidenum">
              <a:rPr lang="en-US" smtClean="0"/>
              <a:t>7</a:t>
            </a:fld>
            <a:endParaRPr lang="en-US"/>
          </a:p>
        </p:txBody>
      </p:sp>
    </p:spTree>
    <p:extLst>
      <p:ext uri="{BB962C8B-B14F-4D97-AF65-F5344CB8AC3E}">
        <p14:creationId xmlns:p14="http://schemas.microsoft.com/office/powerpoint/2010/main" val="190869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70CA1F1-0EA1-B74C-ABB1-16FD0A828648}" type="datetimeFigureOut">
              <a:rPr lang="en-AE" smtClean="0"/>
              <a:t>11/9/24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81E39982-DA0F-0343-B090-73D5A3E33A18}" type="slidenum">
              <a:rPr lang="en-AE" smtClean="0"/>
              <a:t>‹#›</a:t>
            </a:fld>
            <a:endParaRPr lang="en-A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98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CA1F1-0EA1-B74C-ABB1-16FD0A828648}" type="datetimeFigureOut">
              <a:rPr lang="en-AE" smtClean="0"/>
              <a:t>11/9/24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294493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CA1F1-0EA1-B74C-ABB1-16FD0A828648}" type="datetimeFigureOut">
              <a:rPr lang="en-AE" smtClean="0"/>
              <a:t>11/9/24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81E39982-DA0F-0343-B090-73D5A3E33A18}" type="slidenum">
              <a:rPr lang="en-AE" smtClean="0"/>
              <a:t>‹#›</a:t>
            </a:fld>
            <a:endParaRPr lang="en-A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999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CA1F1-0EA1-B74C-ABB1-16FD0A828648}" type="datetimeFigureOut">
              <a:rPr lang="en-AE" smtClean="0"/>
              <a:t>11/9/24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977308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0CA1F1-0EA1-B74C-ABB1-16FD0A828648}" type="datetimeFigureOut">
              <a:rPr lang="en-AE" smtClean="0"/>
              <a:t>11/9/24</a:t>
            </a:fld>
            <a:endParaRPr lang="en-AE"/>
          </a:p>
        </p:txBody>
      </p:sp>
      <p:sp>
        <p:nvSpPr>
          <p:cNvPr id="5" name="Footer Placeholder 4"/>
          <p:cNvSpPr>
            <a:spLocks noGrp="1"/>
          </p:cNvSpPr>
          <p:nvPr>
            <p:ph type="ftr" sz="quarter" idx="11"/>
          </p:nvPr>
        </p:nvSpPr>
        <p:spPr/>
        <p:txBody>
          <a:bodyPr/>
          <a:lstStyle/>
          <a:p>
            <a:endParaRPr lang="en-AE"/>
          </a:p>
        </p:txBody>
      </p:sp>
      <p:sp>
        <p:nvSpPr>
          <p:cNvPr id="6" name="Slide Number Placeholder 5"/>
          <p:cNvSpPr>
            <a:spLocks noGrp="1"/>
          </p:cNvSpPr>
          <p:nvPr>
            <p:ph type="sldNum" sz="quarter" idx="12"/>
          </p:nvPr>
        </p:nvSpPr>
        <p:spPr/>
        <p:txBody>
          <a:bodyPr/>
          <a:lstStyle/>
          <a:p>
            <a:fld id="{81E39982-DA0F-0343-B090-73D5A3E33A18}" type="slidenum">
              <a:rPr lang="en-AE" smtClean="0"/>
              <a:t>‹#›</a:t>
            </a:fld>
            <a:endParaRPr lang="en-A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17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0CA1F1-0EA1-B74C-ABB1-16FD0A828648}" type="datetimeFigureOut">
              <a:rPr lang="en-AE" smtClean="0"/>
              <a:t>11/9/24</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378541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0CA1F1-0EA1-B74C-ABB1-16FD0A828648}" type="datetimeFigureOut">
              <a:rPr lang="en-AE" smtClean="0"/>
              <a:t>11/9/24</a:t>
            </a:fld>
            <a:endParaRPr lang="en-AE"/>
          </a:p>
        </p:txBody>
      </p:sp>
      <p:sp>
        <p:nvSpPr>
          <p:cNvPr id="8" name="Footer Placeholder 7"/>
          <p:cNvSpPr>
            <a:spLocks noGrp="1"/>
          </p:cNvSpPr>
          <p:nvPr>
            <p:ph type="ftr" sz="quarter" idx="11"/>
          </p:nvPr>
        </p:nvSpPr>
        <p:spPr/>
        <p:txBody>
          <a:bodyPr/>
          <a:lstStyle/>
          <a:p>
            <a:endParaRPr lang="en-AE"/>
          </a:p>
        </p:txBody>
      </p:sp>
      <p:sp>
        <p:nvSpPr>
          <p:cNvPr id="9" name="Slide Number Placeholder 8"/>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180101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0CA1F1-0EA1-B74C-ABB1-16FD0A828648}" type="datetimeFigureOut">
              <a:rPr lang="en-AE" smtClean="0"/>
              <a:t>11/9/24</a:t>
            </a:fld>
            <a:endParaRPr lang="en-AE"/>
          </a:p>
        </p:txBody>
      </p:sp>
      <p:sp>
        <p:nvSpPr>
          <p:cNvPr id="4" name="Footer Placeholder 3"/>
          <p:cNvSpPr>
            <a:spLocks noGrp="1"/>
          </p:cNvSpPr>
          <p:nvPr>
            <p:ph type="ftr" sz="quarter" idx="11"/>
          </p:nvPr>
        </p:nvSpPr>
        <p:spPr/>
        <p:txBody>
          <a:bodyPr/>
          <a:lstStyle/>
          <a:p>
            <a:endParaRPr lang="en-AE"/>
          </a:p>
        </p:txBody>
      </p:sp>
      <p:sp>
        <p:nvSpPr>
          <p:cNvPr id="5" name="Slide Number Placeholder 4"/>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2336597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CA1F1-0EA1-B74C-ABB1-16FD0A828648}" type="datetimeFigureOut">
              <a:rPr lang="en-AE" smtClean="0"/>
              <a:t>11/9/24</a:t>
            </a:fld>
            <a:endParaRPr lang="en-AE"/>
          </a:p>
        </p:txBody>
      </p:sp>
      <p:sp>
        <p:nvSpPr>
          <p:cNvPr id="3" name="Footer Placeholder 2"/>
          <p:cNvSpPr>
            <a:spLocks noGrp="1"/>
          </p:cNvSpPr>
          <p:nvPr>
            <p:ph type="ftr" sz="quarter" idx="11"/>
          </p:nvPr>
        </p:nvSpPr>
        <p:spPr/>
        <p:txBody>
          <a:bodyPr/>
          <a:lstStyle/>
          <a:p>
            <a:endParaRPr lang="en-AE"/>
          </a:p>
        </p:txBody>
      </p:sp>
      <p:sp>
        <p:nvSpPr>
          <p:cNvPr id="4" name="Slide Number Placeholder 3"/>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32687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0CA1F1-0EA1-B74C-ABB1-16FD0A828648}" type="datetimeFigureOut">
              <a:rPr lang="en-AE" smtClean="0"/>
              <a:t>11/9/24</a:t>
            </a:fld>
            <a:endParaRPr lang="en-AE"/>
          </a:p>
        </p:txBody>
      </p:sp>
      <p:sp>
        <p:nvSpPr>
          <p:cNvPr id="6" name="Footer Placeholder 5"/>
          <p:cNvSpPr>
            <a:spLocks noGrp="1"/>
          </p:cNvSpPr>
          <p:nvPr>
            <p:ph type="ftr" sz="quarter" idx="11"/>
          </p:nvPr>
        </p:nvSpPr>
        <p:spPr/>
        <p:txBody>
          <a:bodyPr/>
          <a:lstStyle/>
          <a:p>
            <a:endParaRPr lang="en-AE"/>
          </a:p>
        </p:txBody>
      </p:sp>
      <p:sp>
        <p:nvSpPr>
          <p:cNvPr id="7" name="Slide Number Placeholder 6"/>
          <p:cNvSpPr>
            <a:spLocks noGrp="1"/>
          </p:cNvSpPr>
          <p:nvPr>
            <p:ph type="sldNum" sz="quarter" idx="12"/>
          </p:nvPr>
        </p:nvSpPr>
        <p:spPr/>
        <p:txBody>
          <a:bodyPr/>
          <a:lstStyle/>
          <a:p>
            <a:fld id="{81E39982-DA0F-0343-B090-73D5A3E33A18}" type="slidenum">
              <a:rPr lang="en-AE" smtClean="0"/>
              <a:t>‹#›</a:t>
            </a:fld>
            <a:endParaRPr lang="en-AE"/>
          </a:p>
        </p:txBody>
      </p:sp>
    </p:spTree>
    <p:extLst>
      <p:ext uri="{BB962C8B-B14F-4D97-AF65-F5344CB8AC3E}">
        <p14:creationId xmlns:p14="http://schemas.microsoft.com/office/powerpoint/2010/main" val="292617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0CA1F1-0EA1-B74C-ABB1-16FD0A828648}" type="datetimeFigureOut">
              <a:rPr lang="en-AE" smtClean="0"/>
              <a:t>11/9/24</a:t>
            </a:fld>
            <a:endParaRPr lang="en-AE"/>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E39982-DA0F-0343-B090-73D5A3E33A18}" type="slidenum">
              <a:rPr lang="en-AE" smtClean="0"/>
              <a:t>‹#›</a:t>
            </a:fld>
            <a:endParaRPr lang="en-A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04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0CA1F1-0EA1-B74C-ABB1-16FD0A828648}" type="datetimeFigureOut">
              <a:rPr lang="en-AE" smtClean="0"/>
              <a:t>11/9/24</a:t>
            </a:fld>
            <a:endParaRPr lang="en-AE"/>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AE"/>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1E39982-DA0F-0343-B090-73D5A3E33A18}" type="slidenum">
              <a:rPr lang="en-AE" smtClean="0"/>
              <a:t>‹#›</a:t>
            </a:fld>
            <a:endParaRPr lang="en-A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13373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9B70DE45-5390-8DF0-2744-957A7FE78583}"/>
              </a:ext>
            </a:extLst>
          </p:cNvPr>
          <p:cNvSpPr>
            <a:spLocks noGrp="1"/>
          </p:cNvSpPr>
          <p:nvPr>
            <p:ph type="ctrTitle"/>
          </p:nvPr>
        </p:nvSpPr>
        <p:spPr>
          <a:xfrm>
            <a:off x="1816100" y="736354"/>
            <a:ext cx="5902676" cy="1874813"/>
          </a:xfrm>
        </p:spPr>
        <p:txBody>
          <a:bodyPr anchor="b">
            <a:normAutofit/>
          </a:bodyPr>
          <a:lstStyle/>
          <a:p>
            <a:pPr>
              <a:lnSpc>
                <a:spcPct val="100000"/>
              </a:lnSpc>
            </a:pPr>
            <a:endParaRPr lang="en-AE" sz="4000"/>
          </a:p>
        </p:txBody>
      </p:sp>
      <p:cxnSp>
        <p:nvCxnSpPr>
          <p:cNvPr id="15" name="Straight Connector 14">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Subtitle 2">
            <a:extLst>
              <a:ext uri="{FF2B5EF4-FFF2-40B4-BE49-F238E27FC236}">
                <a16:creationId xmlns:a16="http://schemas.microsoft.com/office/drawing/2014/main" id="{986CB57A-F676-417C-90EC-A6BF0E79787F}"/>
              </a:ext>
            </a:extLst>
          </p:cNvPr>
          <p:cNvSpPr txBox="1">
            <a:spLocks/>
          </p:cNvSpPr>
          <p:nvPr/>
        </p:nvSpPr>
        <p:spPr>
          <a:xfrm>
            <a:off x="7238999" y="2079240"/>
            <a:ext cx="4064001" cy="1054531"/>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n-US" sz="2800" dirty="0"/>
              <a:t>Software Product Management</a:t>
            </a:r>
            <a:endParaRPr lang="en-AE" sz="2800"/>
          </a:p>
        </p:txBody>
      </p:sp>
      <p:sp>
        <p:nvSpPr>
          <p:cNvPr id="11" name="Subtitle 2">
            <a:extLst>
              <a:ext uri="{FF2B5EF4-FFF2-40B4-BE49-F238E27FC236}">
                <a16:creationId xmlns:a16="http://schemas.microsoft.com/office/drawing/2014/main" id="{E44358F7-CE42-539E-630F-197578E154B1}"/>
              </a:ext>
            </a:extLst>
          </p:cNvPr>
          <p:cNvSpPr txBox="1">
            <a:spLocks/>
          </p:cNvSpPr>
          <p:nvPr/>
        </p:nvSpPr>
        <p:spPr>
          <a:xfrm>
            <a:off x="7930641" y="3361999"/>
            <a:ext cx="3501514" cy="103845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n-US" sz="2000" dirty="0"/>
              <a:t>Group AH – Assignment 2</a:t>
            </a:r>
            <a:endParaRPr lang="en-AE" sz="2000"/>
          </a:p>
        </p:txBody>
      </p:sp>
      <p:cxnSp>
        <p:nvCxnSpPr>
          <p:cNvPr id="16" name="Straight Connector 15">
            <a:extLst>
              <a:ext uri="{FF2B5EF4-FFF2-40B4-BE49-F238E27FC236}">
                <a16:creationId xmlns:a16="http://schemas.microsoft.com/office/drawing/2014/main" id="{F7706EB7-F4DF-928F-6DC9-A12940AFA152}"/>
              </a:ext>
            </a:extLst>
          </p:cNvPr>
          <p:cNvCxnSpPr/>
          <p:nvPr/>
        </p:nvCxnSpPr>
        <p:spPr>
          <a:xfrm>
            <a:off x="2158680" y="3361999"/>
            <a:ext cx="483902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C89D22E-5335-BE79-2D8D-8FE1A107F26C}"/>
              </a:ext>
            </a:extLst>
          </p:cNvPr>
          <p:cNvSpPr/>
          <p:nvPr/>
        </p:nvSpPr>
        <p:spPr>
          <a:xfrm>
            <a:off x="492844" y="480722"/>
            <a:ext cx="7453538" cy="587309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j-lt"/>
              </a:rPr>
              <a:t>THE TEAM</a:t>
            </a:r>
          </a:p>
        </p:txBody>
      </p:sp>
      <p:sp>
        <p:nvSpPr>
          <p:cNvPr id="22" name="TextBox 21">
            <a:extLst>
              <a:ext uri="{FF2B5EF4-FFF2-40B4-BE49-F238E27FC236}">
                <a16:creationId xmlns:a16="http://schemas.microsoft.com/office/drawing/2014/main" id="{2B3227A1-A74A-80D2-0C97-FCE16D1718C4}"/>
              </a:ext>
            </a:extLst>
          </p:cNvPr>
          <p:cNvSpPr txBox="1"/>
          <p:nvPr/>
        </p:nvSpPr>
        <p:spPr>
          <a:xfrm>
            <a:off x="688572" y="1367117"/>
            <a:ext cx="7270430" cy="1323439"/>
          </a:xfrm>
          <a:prstGeom prst="rect">
            <a:avLst/>
          </a:prstGeom>
          <a:noFill/>
        </p:spPr>
        <p:txBody>
          <a:bodyPr wrap="square">
            <a:spAutoFit/>
          </a:bodyPr>
          <a:lstStyle/>
          <a:p>
            <a:pPr algn="ctr"/>
            <a:r>
              <a:rPr lang="en-US" sz="4000" dirty="0">
                <a:latin typeface="+mj-lt"/>
              </a:rPr>
              <a:t>Multi Cloud Subscription &amp; Cost Management Application</a:t>
            </a:r>
          </a:p>
        </p:txBody>
      </p:sp>
      <p:graphicFrame>
        <p:nvGraphicFramePr>
          <p:cNvPr id="23" name="Content Placeholder 2">
            <a:extLst>
              <a:ext uri="{FF2B5EF4-FFF2-40B4-BE49-F238E27FC236}">
                <a16:creationId xmlns:a16="http://schemas.microsoft.com/office/drawing/2014/main" id="{C6F11461-9D09-EB61-A09C-A868EDE23781}"/>
              </a:ext>
            </a:extLst>
          </p:cNvPr>
          <p:cNvGraphicFramePr>
            <a:graphicFrameLocks/>
          </p:cNvGraphicFramePr>
          <p:nvPr>
            <p:extLst>
              <p:ext uri="{D42A27DB-BD31-4B8C-83A1-F6EECF244321}">
                <p14:modId xmlns:p14="http://schemas.microsoft.com/office/powerpoint/2010/main" val="2219203112"/>
              </p:ext>
            </p:extLst>
          </p:nvPr>
        </p:nvGraphicFramePr>
        <p:xfrm>
          <a:off x="2033828" y="3944728"/>
          <a:ext cx="4597050" cy="236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5" name="Straight Connector 24">
            <a:extLst>
              <a:ext uri="{FF2B5EF4-FFF2-40B4-BE49-F238E27FC236}">
                <a16:creationId xmlns:a16="http://schemas.microsoft.com/office/drawing/2014/main" id="{E56357AE-19C7-2EEC-0768-CBD495904A43}"/>
              </a:ext>
            </a:extLst>
          </p:cNvPr>
          <p:cNvCxnSpPr>
            <a:cxnSpLocks/>
          </p:cNvCxnSpPr>
          <p:nvPr/>
        </p:nvCxnSpPr>
        <p:spPr>
          <a:xfrm>
            <a:off x="2158680" y="3675714"/>
            <a:ext cx="415706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3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000"/>
                                        <p:tgtEl>
                                          <p:spTgt spid="4">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87CEA2-0083-3F9A-17F2-9EE8025BC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53C7F7-B147-7532-487C-5AE3FD7C749E}"/>
              </a:ext>
            </a:extLst>
          </p:cNvPr>
          <p:cNvSpPr>
            <a:spLocks noGrp="1"/>
          </p:cNvSpPr>
          <p:nvPr>
            <p:ph type="title"/>
          </p:nvPr>
        </p:nvSpPr>
        <p:spPr>
          <a:xfrm>
            <a:off x="830318" y="1124608"/>
            <a:ext cx="7102274" cy="428851"/>
          </a:xfrm>
        </p:spPr>
        <p:txBody>
          <a:bodyPr>
            <a:normAutofit fontScale="90000"/>
          </a:bodyPr>
          <a:lstStyle/>
          <a:p>
            <a:r>
              <a:rPr lang="en-US" sz="3700" dirty="0"/>
              <a:t>MVP Features &amp; It’s Needs</a:t>
            </a:r>
            <a:br>
              <a:rPr lang="en-US" sz="3700" dirty="0"/>
            </a:br>
            <a:endParaRPr lang="en-AE" sz="3700" dirty="0"/>
          </a:p>
        </p:txBody>
      </p:sp>
      <p:sp>
        <p:nvSpPr>
          <p:cNvPr id="20" name="Content Placeholder 8">
            <a:extLst>
              <a:ext uri="{FF2B5EF4-FFF2-40B4-BE49-F238E27FC236}">
                <a16:creationId xmlns:a16="http://schemas.microsoft.com/office/drawing/2014/main" id="{D9BFAA41-D680-1031-B570-94039E5C7E55}"/>
              </a:ext>
            </a:extLst>
          </p:cNvPr>
          <p:cNvSpPr>
            <a:spLocks noGrp="1"/>
          </p:cNvSpPr>
          <p:nvPr>
            <p:ph idx="1"/>
          </p:nvPr>
        </p:nvSpPr>
        <p:spPr>
          <a:xfrm>
            <a:off x="909944" y="1553460"/>
            <a:ext cx="10815209" cy="4777892"/>
          </a:xfrm>
        </p:spPr>
        <p:txBody>
          <a:bodyPr>
            <a:normAutofit lnSpcReduction="10000"/>
          </a:bodyPr>
          <a:lstStyle/>
          <a:p>
            <a:pPr>
              <a:lnSpc>
                <a:spcPct val="150000"/>
              </a:lnSpc>
              <a:buFont typeface="Wingdings" pitchFamily="2" charset="2"/>
              <a:buChar char="§"/>
            </a:pPr>
            <a:r>
              <a:rPr lang="en-US" sz="1600" dirty="0"/>
              <a:t> </a:t>
            </a:r>
            <a:r>
              <a:rPr lang="en-US" sz="1800" b="1" dirty="0"/>
              <a:t>Role-Based Access Control</a:t>
            </a:r>
            <a:r>
              <a:rPr lang="en-US" sz="1800" dirty="0"/>
              <a:t>: The implementation of role-specific permissions across cloud resources will enhance data security and governance.</a:t>
            </a:r>
          </a:p>
          <a:p>
            <a:pPr>
              <a:lnSpc>
                <a:spcPct val="150000"/>
              </a:lnSpc>
              <a:buFont typeface="Wingdings" pitchFamily="2" charset="2"/>
              <a:buChar char="§"/>
            </a:pPr>
            <a:r>
              <a:rPr lang="en-US" sz="1800" dirty="0"/>
              <a:t> </a:t>
            </a:r>
            <a:r>
              <a:rPr lang="en-US" sz="1800" b="1" dirty="0"/>
              <a:t>Cost Comparison Across Cloud Providers</a:t>
            </a:r>
            <a:r>
              <a:rPr lang="en-US" sz="1800" dirty="0"/>
              <a:t>: In order to make better decisions, users can compare the costs between different cloud providers (e.g., AWS and Azure) for the purpose of making better decisions.</a:t>
            </a:r>
          </a:p>
          <a:p>
            <a:pPr>
              <a:lnSpc>
                <a:spcPct val="150000"/>
              </a:lnSpc>
              <a:buFont typeface="Wingdings" pitchFamily="2" charset="2"/>
              <a:buChar char="§"/>
            </a:pPr>
            <a:r>
              <a:rPr lang="en-US" sz="1800" dirty="0"/>
              <a:t> </a:t>
            </a:r>
            <a:r>
              <a:rPr lang="en-US" sz="1800" b="1" dirty="0"/>
              <a:t>Automated Cloud Cost Alerts and Notifications</a:t>
            </a:r>
            <a:r>
              <a:rPr lang="en-US" sz="1800" dirty="0"/>
              <a:t>: Automated alerts can be set up to notify you when your budget reaches certain thresholds or usage spikes rise, so you don't overspend.</a:t>
            </a:r>
          </a:p>
          <a:p>
            <a:pPr>
              <a:lnSpc>
                <a:spcPct val="150000"/>
              </a:lnSpc>
              <a:buFont typeface="Wingdings" pitchFamily="2" charset="2"/>
              <a:buChar char="§"/>
            </a:pPr>
            <a:r>
              <a:rPr lang="en-US" sz="1800" b="1" dirty="0"/>
              <a:t> Detailed Reporting</a:t>
            </a:r>
            <a:r>
              <a:rPr lang="en-US" sz="1800" dirty="0"/>
              <a:t>: For better decision making, comprehensive reports on resource utilization, cost metrics, and underutilization are provided.</a:t>
            </a:r>
          </a:p>
          <a:p>
            <a:pPr>
              <a:lnSpc>
                <a:spcPct val="150000"/>
              </a:lnSpc>
              <a:buFont typeface="Wingdings" pitchFamily="2" charset="2"/>
              <a:buChar char="§"/>
            </a:pPr>
            <a:r>
              <a:rPr lang="en-US" sz="1800" dirty="0"/>
              <a:t> </a:t>
            </a:r>
            <a:r>
              <a:rPr lang="en-US" sz="1800" b="1" dirty="0"/>
              <a:t>Customizable Dashboards and Reports</a:t>
            </a:r>
            <a:r>
              <a:rPr lang="en-US" sz="1800" dirty="0"/>
              <a:t>: Users can personalize their dashboard layout and reports to focus on metrics most relevant to their specific needs.</a:t>
            </a:r>
          </a:p>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spTree>
    <p:extLst>
      <p:ext uri="{BB962C8B-B14F-4D97-AF65-F5344CB8AC3E}">
        <p14:creationId xmlns:p14="http://schemas.microsoft.com/office/powerpoint/2010/main" val="313274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3E58F096-EFBA-3A13-C977-826633C4F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5699F-4E36-6DE2-BAD9-057C1330B3CC}"/>
              </a:ext>
            </a:extLst>
          </p:cNvPr>
          <p:cNvSpPr>
            <a:spLocks noGrp="1"/>
          </p:cNvSpPr>
          <p:nvPr>
            <p:ph type="title"/>
          </p:nvPr>
        </p:nvSpPr>
        <p:spPr>
          <a:xfrm>
            <a:off x="795644" y="347462"/>
            <a:ext cx="7102274" cy="428851"/>
          </a:xfrm>
        </p:spPr>
        <p:txBody>
          <a:bodyPr>
            <a:normAutofit fontScale="90000"/>
          </a:bodyPr>
          <a:lstStyle/>
          <a:p>
            <a:r>
              <a:rPr lang="en-US" sz="3700" dirty="0"/>
              <a:t>HAND DRAWN SKETCHES BY TEAM</a:t>
            </a:r>
            <a:endParaRPr lang="en-AE" sz="3700" dirty="0"/>
          </a:p>
        </p:txBody>
      </p:sp>
      <p:sp>
        <p:nvSpPr>
          <p:cNvPr id="20" name="Content Placeholder 8">
            <a:extLst>
              <a:ext uri="{FF2B5EF4-FFF2-40B4-BE49-F238E27FC236}">
                <a16:creationId xmlns:a16="http://schemas.microsoft.com/office/drawing/2014/main" id="{97841AF8-A661-0029-70CA-778D061F0F17}"/>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descr="A close-up of a white board&#10;&#10;Description automatically generated">
            <a:extLst>
              <a:ext uri="{FF2B5EF4-FFF2-40B4-BE49-F238E27FC236}">
                <a16:creationId xmlns:a16="http://schemas.microsoft.com/office/drawing/2014/main" id="{0A070840-ED02-B3BF-ABC6-C47CD370EFD0}"/>
              </a:ext>
            </a:extLst>
          </p:cNvPr>
          <p:cNvPicPr>
            <a:picLocks noChangeAspect="1"/>
          </p:cNvPicPr>
          <p:nvPr/>
        </p:nvPicPr>
        <p:blipFill>
          <a:blip r:embed="rId2"/>
          <a:srcRect b="2862"/>
          <a:stretch/>
        </p:blipFill>
        <p:spPr>
          <a:xfrm>
            <a:off x="1408386" y="777792"/>
            <a:ext cx="9322676" cy="6080208"/>
          </a:xfrm>
          <a:prstGeom prst="rect">
            <a:avLst/>
          </a:prstGeom>
          <a:ln>
            <a:solidFill>
              <a:schemeClr val="tx1"/>
            </a:solidFill>
          </a:ln>
        </p:spPr>
      </p:pic>
    </p:spTree>
    <p:extLst>
      <p:ext uri="{BB962C8B-B14F-4D97-AF65-F5344CB8AC3E}">
        <p14:creationId xmlns:p14="http://schemas.microsoft.com/office/powerpoint/2010/main" val="382687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07947A4D-F7B4-5487-C360-9E3213952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A6232-D77B-12D1-E18E-1AF5C08C0666}"/>
              </a:ext>
            </a:extLst>
          </p:cNvPr>
          <p:cNvSpPr>
            <a:spLocks noGrp="1"/>
          </p:cNvSpPr>
          <p:nvPr>
            <p:ph type="title"/>
          </p:nvPr>
        </p:nvSpPr>
        <p:spPr>
          <a:xfrm>
            <a:off x="795644" y="347462"/>
            <a:ext cx="7102274" cy="428851"/>
          </a:xfrm>
        </p:spPr>
        <p:txBody>
          <a:bodyPr>
            <a:normAutofit fontScale="90000"/>
          </a:bodyPr>
          <a:lstStyle/>
          <a:p>
            <a:r>
              <a:rPr lang="en-US" sz="3700" dirty="0"/>
              <a:t>HAND DRAWN SKETCHES BY TEAM</a:t>
            </a:r>
            <a:endParaRPr lang="en-AE" sz="3700" dirty="0"/>
          </a:p>
        </p:txBody>
      </p:sp>
      <p:sp>
        <p:nvSpPr>
          <p:cNvPr id="20" name="Content Placeholder 8">
            <a:extLst>
              <a:ext uri="{FF2B5EF4-FFF2-40B4-BE49-F238E27FC236}">
                <a16:creationId xmlns:a16="http://schemas.microsoft.com/office/drawing/2014/main" id="{2247892D-784C-325A-6C56-A7E7231C8C50}"/>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C225C739-4B23-27BB-A444-18A1C50735F4}"/>
              </a:ext>
            </a:extLst>
          </p:cNvPr>
          <p:cNvPicPr>
            <a:picLocks noChangeAspect="1"/>
          </p:cNvPicPr>
          <p:nvPr/>
        </p:nvPicPr>
        <p:blipFill>
          <a:blip r:embed="rId2"/>
          <a:srcRect/>
          <a:stretch/>
        </p:blipFill>
        <p:spPr>
          <a:xfrm rot="16200000">
            <a:off x="3294208" y="-867768"/>
            <a:ext cx="5897879" cy="9186042"/>
          </a:xfrm>
          <a:prstGeom prst="rect">
            <a:avLst/>
          </a:prstGeom>
          <a:ln>
            <a:solidFill>
              <a:schemeClr val="tx1"/>
            </a:solidFill>
          </a:ln>
        </p:spPr>
      </p:pic>
    </p:spTree>
    <p:extLst>
      <p:ext uri="{BB962C8B-B14F-4D97-AF65-F5344CB8AC3E}">
        <p14:creationId xmlns:p14="http://schemas.microsoft.com/office/powerpoint/2010/main" val="407174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AD33A0C-7511-6779-B598-844C0FA23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5414F-6540-86E8-2760-7510559C8066}"/>
              </a:ext>
            </a:extLst>
          </p:cNvPr>
          <p:cNvSpPr>
            <a:spLocks noGrp="1"/>
          </p:cNvSpPr>
          <p:nvPr>
            <p:ph type="title"/>
          </p:nvPr>
        </p:nvSpPr>
        <p:spPr>
          <a:xfrm>
            <a:off x="795644" y="347462"/>
            <a:ext cx="7102274" cy="428851"/>
          </a:xfrm>
        </p:spPr>
        <p:txBody>
          <a:bodyPr>
            <a:normAutofit fontScale="90000"/>
          </a:bodyPr>
          <a:lstStyle/>
          <a:p>
            <a:r>
              <a:rPr lang="en-US" sz="3700" dirty="0"/>
              <a:t>HAND DRAWN SKETCHES BY TEAM</a:t>
            </a:r>
            <a:endParaRPr lang="en-AE" sz="3700" dirty="0"/>
          </a:p>
        </p:txBody>
      </p:sp>
      <p:sp>
        <p:nvSpPr>
          <p:cNvPr id="20" name="Content Placeholder 8">
            <a:extLst>
              <a:ext uri="{FF2B5EF4-FFF2-40B4-BE49-F238E27FC236}">
                <a16:creationId xmlns:a16="http://schemas.microsoft.com/office/drawing/2014/main" id="{6688BC2D-83FC-AC38-2D0B-3FD729E66371}"/>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E2DC07BF-3883-D878-8D0B-3447A5937EEA}"/>
              </a:ext>
            </a:extLst>
          </p:cNvPr>
          <p:cNvPicPr>
            <a:picLocks noChangeAspect="1"/>
          </p:cNvPicPr>
          <p:nvPr/>
        </p:nvPicPr>
        <p:blipFill>
          <a:blip r:embed="rId2"/>
          <a:srcRect/>
          <a:stretch/>
        </p:blipFill>
        <p:spPr>
          <a:xfrm>
            <a:off x="1502979" y="776313"/>
            <a:ext cx="9659007" cy="6001677"/>
          </a:xfrm>
          <a:prstGeom prst="rect">
            <a:avLst/>
          </a:prstGeom>
          <a:ln>
            <a:solidFill>
              <a:schemeClr val="tx1"/>
            </a:solidFill>
          </a:ln>
        </p:spPr>
      </p:pic>
    </p:spTree>
    <p:extLst>
      <p:ext uri="{BB962C8B-B14F-4D97-AF65-F5344CB8AC3E}">
        <p14:creationId xmlns:p14="http://schemas.microsoft.com/office/powerpoint/2010/main" val="61821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A585CF61-703D-524B-64BF-D727B6C36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AD7E21-6368-90A3-5AE8-AF0F34A392DD}"/>
              </a:ext>
            </a:extLst>
          </p:cNvPr>
          <p:cNvSpPr>
            <a:spLocks noGrp="1"/>
          </p:cNvSpPr>
          <p:nvPr>
            <p:ph type="title"/>
          </p:nvPr>
        </p:nvSpPr>
        <p:spPr>
          <a:xfrm>
            <a:off x="795644" y="347462"/>
            <a:ext cx="7102274" cy="428851"/>
          </a:xfrm>
        </p:spPr>
        <p:txBody>
          <a:bodyPr>
            <a:normAutofit fontScale="90000"/>
          </a:bodyPr>
          <a:lstStyle/>
          <a:p>
            <a:r>
              <a:rPr lang="en-US" sz="3700" dirty="0"/>
              <a:t>HAND DRAWN SKETCHES BY TEAM</a:t>
            </a:r>
            <a:endParaRPr lang="en-AE" sz="3700" dirty="0"/>
          </a:p>
        </p:txBody>
      </p:sp>
      <p:sp>
        <p:nvSpPr>
          <p:cNvPr id="20" name="Content Placeholder 8">
            <a:extLst>
              <a:ext uri="{FF2B5EF4-FFF2-40B4-BE49-F238E27FC236}">
                <a16:creationId xmlns:a16="http://schemas.microsoft.com/office/drawing/2014/main" id="{0A8BBF43-6F4B-5719-4271-31AEABEAB0B2}"/>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C7B35749-F4B8-9754-253A-612D067EE023}"/>
              </a:ext>
            </a:extLst>
          </p:cNvPr>
          <p:cNvPicPr>
            <a:picLocks noChangeAspect="1"/>
          </p:cNvPicPr>
          <p:nvPr/>
        </p:nvPicPr>
        <p:blipFill>
          <a:blip r:embed="rId2"/>
          <a:srcRect/>
          <a:stretch/>
        </p:blipFill>
        <p:spPr>
          <a:xfrm rot="16200000">
            <a:off x="3015745" y="-936148"/>
            <a:ext cx="5908265" cy="9333188"/>
          </a:xfrm>
          <a:prstGeom prst="rect">
            <a:avLst/>
          </a:prstGeom>
          <a:noFill/>
          <a:ln>
            <a:solidFill>
              <a:schemeClr val="tx1"/>
            </a:solidFill>
          </a:ln>
        </p:spPr>
      </p:pic>
    </p:spTree>
    <p:extLst>
      <p:ext uri="{BB962C8B-B14F-4D97-AF65-F5344CB8AC3E}">
        <p14:creationId xmlns:p14="http://schemas.microsoft.com/office/powerpoint/2010/main" val="231843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B2D90830-DE25-F888-7298-97B16FB0F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DAF1A9-9CF7-4976-9297-6E6997623C05}"/>
              </a:ext>
            </a:extLst>
          </p:cNvPr>
          <p:cNvSpPr>
            <a:spLocks noGrp="1"/>
          </p:cNvSpPr>
          <p:nvPr>
            <p:ph type="title"/>
          </p:nvPr>
        </p:nvSpPr>
        <p:spPr>
          <a:xfrm>
            <a:off x="795644" y="347462"/>
            <a:ext cx="7102274" cy="428851"/>
          </a:xfrm>
        </p:spPr>
        <p:txBody>
          <a:bodyPr>
            <a:normAutofit fontScale="90000"/>
          </a:bodyPr>
          <a:lstStyle/>
          <a:p>
            <a:r>
              <a:rPr lang="en-US" sz="3700" dirty="0"/>
              <a:t>HAND DRAWN SKETCHES BY TEAM</a:t>
            </a:r>
            <a:endParaRPr lang="en-AE" sz="3700" dirty="0"/>
          </a:p>
        </p:txBody>
      </p:sp>
      <p:sp>
        <p:nvSpPr>
          <p:cNvPr id="20" name="Content Placeholder 8">
            <a:extLst>
              <a:ext uri="{FF2B5EF4-FFF2-40B4-BE49-F238E27FC236}">
                <a16:creationId xmlns:a16="http://schemas.microsoft.com/office/drawing/2014/main" id="{517F25FF-6ABD-2E20-70DE-83FB5937A643}"/>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3C06DCBF-AD02-3C4F-87A8-BE1794679C25}"/>
              </a:ext>
            </a:extLst>
          </p:cNvPr>
          <p:cNvPicPr>
            <a:picLocks noChangeAspect="1"/>
          </p:cNvPicPr>
          <p:nvPr/>
        </p:nvPicPr>
        <p:blipFill>
          <a:blip r:embed="rId2"/>
          <a:srcRect/>
          <a:stretch/>
        </p:blipFill>
        <p:spPr>
          <a:xfrm rot="16200000">
            <a:off x="3141867" y="-1135845"/>
            <a:ext cx="5908266" cy="9732582"/>
          </a:xfrm>
          <a:prstGeom prst="rect">
            <a:avLst/>
          </a:prstGeom>
          <a:ln>
            <a:solidFill>
              <a:schemeClr val="tx1"/>
            </a:solidFill>
          </a:ln>
        </p:spPr>
      </p:pic>
    </p:spTree>
    <p:extLst>
      <p:ext uri="{BB962C8B-B14F-4D97-AF65-F5344CB8AC3E}">
        <p14:creationId xmlns:p14="http://schemas.microsoft.com/office/powerpoint/2010/main" val="429276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F7C0AE8D-EE6C-4178-19F0-0AD319B93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A6356-517F-6C83-4EF0-3EB0C5F73AB4}"/>
              </a:ext>
            </a:extLst>
          </p:cNvPr>
          <p:cNvSpPr>
            <a:spLocks noGrp="1"/>
          </p:cNvSpPr>
          <p:nvPr>
            <p:ph type="title"/>
          </p:nvPr>
        </p:nvSpPr>
        <p:spPr>
          <a:xfrm>
            <a:off x="627479" y="181763"/>
            <a:ext cx="7102274" cy="428851"/>
          </a:xfrm>
        </p:spPr>
        <p:txBody>
          <a:bodyPr>
            <a:normAutofit fontScale="90000"/>
          </a:bodyPr>
          <a:lstStyle/>
          <a:p>
            <a:r>
              <a:rPr lang="en-US" sz="3700" dirty="0"/>
              <a:t>Wireframe Story BOARD</a:t>
            </a:r>
            <a:endParaRPr lang="en-AE" sz="3700" dirty="0"/>
          </a:p>
        </p:txBody>
      </p:sp>
      <p:sp>
        <p:nvSpPr>
          <p:cNvPr id="20" name="Content Placeholder 8">
            <a:extLst>
              <a:ext uri="{FF2B5EF4-FFF2-40B4-BE49-F238E27FC236}">
                <a16:creationId xmlns:a16="http://schemas.microsoft.com/office/drawing/2014/main" id="{096D27B0-5A3A-F817-CE82-62AAC90E65C1}"/>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AFE44A80-D2E2-96ED-7D38-88703F54C5E2}"/>
              </a:ext>
            </a:extLst>
          </p:cNvPr>
          <p:cNvPicPr>
            <a:picLocks noChangeAspect="1"/>
          </p:cNvPicPr>
          <p:nvPr/>
        </p:nvPicPr>
        <p:blipFill>
          <a:blip r:embed="rId2"/>
          <a:srcRect r="1330"/>
          <a:stretch/>
        </p:blipFill>
        <p:spPr>
          <a:xfrm>
            <a:off x="1797269" y="689113"/>
            <a:ext cx="8849710" cy="6149589"/>
          </a:xfrm>
          <a:prstGeom prst="rect">
            <a:avLst/>
          </a:prstGeom>
          <a:ln>
            <a:solidFill>
              <a:schemeClr val="tx1"/>
            </a:solidFill>
          </a:ln>
        </p:spPr>
      </p:pic>
    </p:spTree>
    <p:extLst>
      <p:ext uri="{BB962C8B-B14F-4D97-AF65-F5344CB8AC3E}">
        <p14:creationId xmlns:p14="http://schemas.microsoft.com/office/powerpoint/2010/main" val="2487014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E31A-4CCC-8F4F-38BA-2FD61A56077C}"/>
              </a:ext>
            </a:extLst>
          </p:cNvPr>
          <p:cNvSpPr>
            <a:spLocks noGrp="1"/>
          </p:cNvSpPr>
          <p:nvPr>
            <p:ph type="title"/>
          </p:nvPr>
        </p:nvSpPr>
        <p:spPr>
          <a:xfrm>
            <a:off x="1024127" y="760314"/>
            <a:ext cx="9720072" cy="844750"/>
          </a:xfrm>
        </p:spPr>
        <p:txBody>
          <a:bodyPr/>
          <a:lstStyle/>
          <a:p>
            <a:r>
              <a:rPr lang="en-IN" dirty="0"/>
              <a:t>Customer Feedback</a:t>
            </a:r>
          </a:p>
        </p:txBody>
      </p:sp>
      <p:sp>
        <p:nvSpPr>
          <p:cNvPr id="3" name="Content Placeholder 2">
            <a:extLst>
              <a:ext uri="{FF2B5EF4-FFF2-40B4-BE49-F238E27FC236}">
                <a16:creationId xmlns:a16="http://schemas.microsoft.com/office/drawing/2014/main" id="{300D9443-EB4A-3DA4-F960-11EF599319B0}"/>
              </a:ext>
            </a:extLst>
          </p:cNvPr>
          <p:cNvSpPr>
            <a:spLocks noGrp="1"/>
          </p:cNvSpPr>
          <p:nvPr>
            <p:ph idx="1"/>
          </p:nvPr>
        </p:nvSpPr>
        <p:spPr>
          <a:xfrm>
            <a:off x="1024128" y="1848255"/>
            <a:ext cx="9720073" cy="4461105"/>
          </a:xfrm>
        </p:spPr>
        <p:txBody>
          <a:bodyPr>
            <a:normAutofit fontScale="92500" lnSpcReduction="10000"/>
          </a:bodyPr>
          <a:lstStyle/>
          <a:p>
            <a:pPr>
              <a:spcBef>
                <a:spcPts val="600"/>
              </a:spcBef>
              <a:spcAft>
                <a:spcPts val="600"/>
              </a:spcAft>
              <a:defRPr b="1">
                <a:latin typeface="Söhne"/>
                <a:ea typeface="Söhne"/>
                <a:cs typeface="Söhne"/>
                <a:sym typeface="Söhne"/>
              </a:defRPr>
            </a:pPr>
            <a:r>
              <a:rPr lang="en-US" dirty="0">
                <a:solidFill>
                  <a:schemeClr val="tx1"/>
                </a:solidFill>
                <a:latin typeface="Avenir Next LT Pro" panose="020B0504020202020204" pitchFamily="34" charset="0"/>
              </a:rPr>
              <a:t>Customer 1:</a:t>
            </a:r>
          </a:p>
          <a:p>
            <a:pPr marL="285750">
              <a:lnSpc>
                <a:spcPts val="3000"/>
              </a:lnSpc>
              <a:spcBef>
                <a:spcPts val="600"/>
              </a:spcBef>
              <a:spcAft>
                <a:spcPts val="600"/>
              </a:spcAft>
              <a:buFont typeface="Wingdings" panose="05000000000000000000" pitchFamily="2" charset="2"/>
              <a:buChar char="ü"/>
              <a:defRPr>
                <a:latin typeface="Söhne"/>
                <a:ea typeface="Söhne"/>
                <a:cs typeface="Söhne"/>
                <a:sym typeface="Söhne"/>
              </a:defRPr>
            </a:pPr>
            <a:r>
              <a:rPr lang="en-US" dirty="0">
                <a:solidFill>
                  <a:schemeClr val="tx1"/>
                </a:solidFill>
                <a:latin typeface="Avenir Next LT Pro" panose="020B0504020202020204" pitchFamily="34" charset="0"/>
              </a:rPr>
              <a:t> I really like the user interface and design of the app. It's very clean and looks easy use. The app includes the usage time of various applications and tracks the time. But, I would expect dashboard to contain projected cost and potential savings.</a:t>
            </a:r>
          </a:p>
          <a:p>
            <a:pPr>
              <a:spcBef>
                <a:spcPts val="600"/>
              </a:spcBef>
              <a:spcAft>
                <a:spcPts val="600"/>
              </a:spcAft>
              <a:defRPr>
                <a:latin typeface="Söhne"/>
                <a:ea typeface="Söhne"/>
                <a:cs typeface="Söhne"/>
                <a:sym typeface="Söhne"/>
              </a:defRPr>
            </a:pPr>
            <a:endParaRPr lang="en-US" dirty="0">
              <a:solidFill>
                <a:schemeClr val="tx1"/>
              </a:solidFill>
              <a:latin typeface="Avenir Next LT Pro" panose="020B0504020202020204" pitchFamily="34" charset="0"/>
            </a:endParaRPr>
          </a:p>
          <a:p>
            <a:pPr>
              <a:spcBef>
                <a:spcPts val="600"/>
              </a:spcBef>
              <a:spcAft>
                <a:spcPts val="600"/>
              </a:spcAft>
              <a:defRPr b="1">
                <a:latin typeface="Söhne"/>
                <a:ea typeface="Söhne"/>
                <a:cs typeface="Söhne"/>
                <a:sym typeface="Söhne"/>
              </a:defRPr>
            </a:pPr>
            <a:r>
              <a:rPr lang="en-US" dirty="0">
                <a:solidFill>
                  <a:schemeClr val="tx1"/>
                </a:solidFill>
                <a:latin typeface="Avenir Next LT Pro" panose="020B0504020202020204" pitchFamily="34" charset="0"/>
              </a:rPr>
              <a:t>Customer 2:</a:t>
            </a:r>
          </a:p>
          <a:p>
            <a:pPr marL="285750" indent="-285750">
              <a:lnSpc>
                <a:spcPts val="3000"/>
              </a:lnSpc>
              <a:spcBef>
                <a:spcPts val="600"/>
              </a:spcBef>
              <a:spcAft>
                <a:spcPts val="600"/>
              </a:spcAft>
              <a:buFont typeface="Wingdings" panose="05000000000000000000" pitchFamily="2" charset="2"/>
              <a:buChar char="ü"/>
              <a:defRPr>
                <a:latin typeface="Söhne"/>
                <a:ea typeface="Söhne"/>
                <a:cs typeface="Söhne"/>
                <a:sym typeface="Söhne"/>
              </a:defRPr>
            </a:pPr>
            <a:r>
              <a:rPr lang="en-US" b="0" i="0" dirty="0">
                <a:solidFill>
                  <a:schemeClr val="tx1"/>
                </a:solidFill>
                <a:effectLst/>
                <a:latin typeface="Avenir Next LT Pro" panose="020B0504020202020204" pitchFamily="34" charset="0"/>
              </a:rPr>
              <a:t>The real-time usage summary is a very valuable feature for understanding how resources effectively utilized their time. It's also helpful in detecting usage patterns, and the inclusion of such a feature will make this app extremely useful for orchestration.</a:t>
            </a:r>
            <a:endParaRPr lang="en-IN" dirty="0"/>
          </a:p>
        </p:txBody>
      </p:sp>
    </p:spTree>
    <p:extLst>
      <p:ext uri="{BB962C8B-B14F-4D97-AF65-F5344CB8AC3E}">
        <p14:creationId xmlns:p14="http://schemas.microsoft.com/office/powerpoint/2010/main" val="356498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64CA6-A332-30BD-7883-A642FAE05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4E9DF-85B4-E75C-28B1-623793091333}"/>
              </a:ext>
            </a:extLst>
          </p:cNvPr>
          <p:cNvSpPr>
            <a:spLocks noGrp="1"/>
          </p:cNvSpPr>
          <p:nvPr>
            <p:ph type="title"/>
          </p:nvPr>
        </p:nvSpPr>
        <p:spPr>
          <a:xfrm>
            <a:off x="1024127" y="760314"/>
            <a:ext cx="9720072" cy="844750"/>
          </a:xfrm>
        </p:spPr>
        <p:txBody>
          <a:bodyPr/>
          <a:lstStyle/>
          <a:p>
            <a:r>
              <a:rPr lang="en-IN" dirty="0"/>
              <a:t>Customer Feedback</a:t>
            </a:r>
          </a:p>
        </p:txBody>
      </p:sp>
      <p:sp>
        <p:nvSpPr>
          <p:cNvPr id="3" name="Content Placeholder 2">
            <a:extLst>
              <a:ext uri="{FF2B5EF4-FFF2-40B4-BE49-F238E27FC236}">
                <a16:creationId xmlns:a16="http://schemas.microsoft.com/office/drawing/2014/main" id="{65ADC3BA-C878-870F-8FF0-E21B363477CA}"/>
              </a:ext>
            </a:extLst>
          </p:cNvPr>
          <p:cNvSpPr>
            <a:spLocks noGrp="1"/>
          </p:cNvSpPr>
          <p:nvPr>
            <p:ph idx="1"/>
          </p:nvPr>
        </p:nvSpPr>
        <p:spPr>
          <a:xfrm>
            <a:off x="1024128" y="1848255"/>
            <a:ext cx="9720073" cy="4461105"/>
          </a:xfrm>
        </p:spPr>
        <p:txBody>
          <a:bodyPr>
            <a:normAutofit/>
          </a:bodyPr>
          <a:lstStyle/>
          <a:p>
            <a:pPr marL="0" indent="0">
              <a:spcBef>
                <a:spcPts val="600"/>
              </a:spcBef>
              <a:spcAft>
                <a:spcPts val="600"/>
              </a:spcAft>
              <a:buNone/>
              <a:defRPr b="1">
                <a:latin typeface="Söhne"/>
                <a:ea typeface="Söhne"/>
                <a:cs typeface="Söhne"/>
                <a:sym typeface="Söhne"/>
              </a:defRPr>
            </a:pPr>
            <a:r>
              <a:rPr lang="en-US" sz="1800" dirty="0">
                <a:latin typeface="Avenir Next LT Pro" panose="020B0504020202020204" pitchFamily="34" charset="0"/>
              </a:rPr>
              <a:t> </a:t>
            </a:r>
            <a:r>
              <a:rPr lang="en-US" sz="2000" dirty="0">
                <a:solidFill>
                  <a:schemeClr val="tx1"/>
                </a:solidFill>
                <a:latin typeface="Avenir Next LT Pro" panose="020B0504020202020204" pitchFamily="34" charset="0"/>
              </a:rPr>
              <a:t>Customer 3:</a:t>
            </a:r>
          </a:p>
          <a:p>
            <a:pPr marL="480060" indent="-285750">
              <a:lnSpc>
                <a:spcPts val="3000"/>
              </a:lnSpc>
              <a:spcBef>
                <a:spcPts val="600"/>
              </a:spcBef>
              <a:spcAft>
                <a:spcPts val="600"/>
              </a:spcAft>
              <a:buFont typeface="Wingdings" panose="05000000000000000000" pitchFamily="2" charset="2"/>
              <a:buChar char="ü"/>
              <a:defRPr>
                <a:latin typeface="Söhne"/>
                <a:ea typeface="Söhne"/>
                <a:cs typeface="Söhne"/>
                <a:sym typeface="Söhne"/>
              </a:defRPr>
            </a:pPr>
            <a:r>
              <a:rPr lang="en-US" sz="2000" dirty="0">
                <a:solidFill>
                  <a:schemeClr val="tx1"/>
                </a:solidFill>
                <a:latin typeface="Avenir Next LT Pro" panose="020B0504020202020204" pitchFamily="34" charset="0"/>
              </a:rPr>
              <a:t>The wireframe looks clean. The features provided will also help in understanding how resources are loaded. The AI intelligence for potential saving will be helpful.</a:t>
            </a:r>
          </a:p>
          <a:p>
            <a:pPr marL="480060" indent="-285750">
              <a:lnSpc>
                <a:spcPts val="3000"/>
              </a:lnSpc>
              <a:spcBef>
                <a:spcPts val="600"/>
              </a:spcBef>
              <a:spcAft>
                <a:spcPts val="600"/>
              </a:spcAft>
              <a:buFont typeface="Wingdings" panose="05000000000000000000" pitchFamily="2" charset="2"/>
              <a:buChar char="ü"/>
              <a:defRPr>
                <a:latin typeface="Söhne"/>
                <a:ea typeface="Söhne"/>
                <a:cs typeface="Söhne"/>
                <a:sym typeface="Söhne"/>
              </a:defRPr>
            </a:pPr>
            <a:endParaRPr lang="en-US" sz="2400" dirty="0">
              <a:solidFill>
                <a:schemeClr val="tx1"/>
              </a:solidFill>
              <a:latin typeface="Avenir Next LT Pro" panose="020B0504020202020204" pitchFamily="34" charset="0"/>
            </a:endParaRPr>
          </a:p>
          <a:p>
            <a:pPr>
              <a:spcBef>
                <a:spcPts val="600"/>
              </a:spcBef>
              <a:spcAft>
                <a:spcPts val="600"/>
              </a:spcAft>
              <a:defRPr b="1">
                <a:latin typeface="Söhne"/>
                <a:ea typeface="Söhne"/>
                <a:cs typeface="Söhne"/>
                <a:sym typeface="Söhne"/>
              </a:defRPr>
            </a:pPr>
            <a:r>
              <a:rPr lang="en-US" sz="2000" dirty="0">
                <a:solidFill>
                  <a:schemeClr val="tx1"/>
                </a:solidFill>
                <a:latin typeface="Avenir Next LT Pro" panose="020B0504020202020204" pitchFamily="34" charset="0"/>
              </a:rPr>
              <a:t>Customer 4:</a:t>
            </a:r>
          </a:p>
          <a:p>
            <a:pPr marL="537210" indent="-342900">
              <a:lnSpc>
                <a:spcPts val="3000"/>
              </a:lnSpc>
              <a:spcBef>
                <a:spcPts val="600"/>
              </a:spcBef>
              <a:spcAft>
                <a:spcPts val="600"/>
              </a:spcAft>
              <a:buFont typeface="Wingdings" panose="05000000000000000000" pitchFamily="2" charset="2"/>
              <a:buChar char="ü"/>
              <a:defRPr>
                <a:latin typeface="Söhne"/>
                <a:ea typeface="Söhne"/>
                <a:cs typeface="Söhne"/>
                <a:sym typeface="Söhne"/>
              </a:defRPr>
            </a:pPr>
            <a:r>
              <a:rPr lang="en-US" sz="2000" dirty="0">
                <a:latin typeface="Avenir Next LT Pro" panose="020B0504020202020204" pitchFamily="34" charset="0"/>
              </a:rPr>
              <a:t>The app’s real-time cost monitoring feature has been a game-changer for us. It’s great to see potential cost savings immediately, which helps us stay on top of our budget without much manual tracking.</a:t>
            </a:r>
          </a:p>
        </p:txBody>
      </p:sp>
    </p:spTree>
    <p:extLst>
      <p:ext uri="{BB962C8B-B14F-4D97-AF65-F5344CB8AC3E}">
        <p14:creationId xmlns:p14="http://schemas.microsoft.com/office/powerpoint/2010/main" val="31152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489CE-36BF-D297-F99D-99F9BC3DF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3DDD2-EA93-A61F-BB02-96938B4DC160}"/>
              </a:ext>
            </a:extLst>
          </p:cNvPr>
          <p:cNvSpPr>
            <a:spLocks noGrp="1"/>
          </p:cNvSpPr>
          <p:nvPr>
            <p:ph type="title"/>
          </p:nvPr>
        </p:nvSpPr>
        <p:spPr>
          <a:xfrm>
            <a:off x="1024127" y="760314"/>
            <a:ext cx="9720072" cy="844750"/>
          </a:xfrm>
        </p:spPr>
        <p:txBody>
          <a:bodyPr/>
          <a:lstStyle/>
          <a:p>
            <a:r>
              <a:rPr lang="en-IN" dirty="0"/>
              <a:t>Customer Feedback</a:t>
            </a:r>
          </a:p>
        </p:txBody>
      </p:sp>
      <p:sp>
        <p:nvSpPr>
          <p:cNvPr id="3" name="Content Placeholder 2">
            <a:extLst>
              <a:ext uri="{FF2B5EF4-FFF2-40B4-BE49-F238E27FC236}">
                <a16:creationId xmlns:a16="http://schemas.microsoft.com/office/drawing/2014/main" id="{FABB08A2-E907-BD97-3E8F-89A256A9CB6C}"/>
              </a:ext>
            </a:extLst>
          </p:cNvPr>
          <p:cNvSpPr>
            <a:spLocks noGrp="1"/>
          </p:cNvSpPr>
          <p:nvPr>
            <p:ph idx="1"/>
          </p:nvPr>
        </p:nvSpPr>
        <p:spPr>
          <a:xfrm>
            <a:off x="1024128" y="1848255"/>
            <a:ext cx="9720073" cy="4461105"/>
          </a:xfrm>
        </p:spPr>
        <p:txBody>
          <a:bodyPr>
            <a:normAutofit/>
          </a:bodyPr>
          <a:lstStyle/>
          <a:p>
            <a:pPr marL="91440" marR="0" lvl="0" indent="-91440" algn="l" defTabSz="914400" rtl="0" eaLnBrk="1" fontAlgn="auto" latinLnBrk="0" hangingPunct="1">
              <a:lnSpc>
                <a:spcPct val="90000"/>
              </a:lnSpc>
              <a:spcBef>
                <a:spcPts val="600"/>
              </a:spcBef>
              <a:spcAft>
                <a:spcPts val="600"/>
              </a:spcAft>
              <a:buClr>
                <a:srgbClr val="1CADE4"/>
              </a:buClr>
              <a:buSzPct val="100000"/>
              <a:buFont typeface="Tw Cen MT" panose="020B0602020104020603" pitchFamily="34" charset="0"/>
              <a:buChar char=" "/>
              <a:tabLst/>
              <a:defRPr b="1">
                <a:latin typeface="Söhne"/>
                <a:ea typeface="Söhne"/>
                <a:cs typeface="Söhne"/>
                <a:sym typeface="Söhne"/>
              </a:defRPr>
            </a:pPr>
            <a:r>
              <a:rPr kumimoji="0" lang="en-US" sz="2000" b="1" i="0" u="none" strike="noStrike" kern="1200" cap="none" spc="0" normalizeH="0" baseline="0" noProof="0" dirty="0">
                <a:ln>
                  <a:noFill/>
                </a:ln>
                <a:solidFill>
                  <a:prstClr val="black"/>
                </a:solidFill>
                <a:effectLst/>
                <a:uLnTx/>
                <a:uFillTx/>
                <a:latin typeface="Avenir Next LT Pro" panose="020B0504020202020204" pitchFamily="34" charset="0"/>
                <a:sym typeface="Söhne"/>
              </a:rPr>
              <a:t>Customer 5</a:t>
            </a:r>
            <a:r>
              <a:rPr kumimoji="0" lang="en-US" sz="1400" b="1" i="0" u="none" strike="noStrike" kern="1200" cap="none" spc="0" normalizeH="0" baseline="0" noProof="0" dirty="0">
                <a:ln>
                  <a:noFill/>
                </a:ln>
                <a:solidFill>
                  <a:prstClr val="black"/>
                </a:solidFill>
                <a:effectLst/>
                <a:uLnTx/>
                <a:uFillTx/>
                <a:latin typeface="Avenir Next LT Pro" panose="020B0504020202020204" pitchFamily="34" charset="0"/>
                <a:sym typeface="Söhne"/>
              </a:rPr>
              <a:t>:</a:t>
            </a:r>
          </a:p>
          <a:p>
            <a:pPr marL="480060" marR="0" lvl="0" indent="-285750" algn="l" defTabSz="914400" rtl="0" eaLnBrk="1" fontAlgn="auto" latinLnBrk="0" hangingPunct="1">
              <a:lnSpc>
                <a:spcPts val="3000"/>
              </a:lnSpc>
              <a:spcBef>
                <a:spcPts val="600"/>
              </a:spcBef>
              <a:spcAft>
                <a:spcPts val="600"/>
              </a:spcAft>
              <a:buClr>
                <a:srgbClr val="1CADE4"/>
              </a:buClr>
              <a:buSzPct val="100000"/>
              <a:buFont typeface="Wingdings" panose="05000000000000000000" pitchFamily="2" charset="2"/>
              <a:buChar char="ü"/>
              <a:tabLst/>
              <a:defRPr>
                <a:latin typeface="Söhne"/>
                <a:ea typeface="Söhne"/>
                <a:cs typeface="Söhne"/>
                <a:sym typeface="Söhne"/>
              </a:defRPr>
            </a:pPr>
            <a:r>
              <a:rPr kumimoji="0" lang="en-US" sz="2000" b="0" i="0" u="none" strike="noStrike" kern="1200" cap="none" spc="0" normalizeH="0" baseline="0" noProof="0" dirty="0">
                <a:ln>
                  <a:noFill/>
                </a:ln>
                <a:solidFill>
                  <a:prstClr val="black"/>
                </a:solidFill>
                <a:effectLst/>
                <a:uLnTx/>
                <a:uFillTx/>
                <a:latin typeface="Avenir Next LT Pro" panose="020B0504020202020204" pitchFamily="34" charset="0"/>
                <a:sym typeface="Söhne"/>
              </a:rPr>
              <a:t>The centralized dashboard is very intuitive. Being able to manage multiple cloud subscriptions in one place saves a lot of time, and the AI-driven recommendations have already helped us optimize resource usage.</a:t>
            </a:r>
          </a:p>
          <a:p>
            <a:pPr marL="480060" marR="0" lvl="0" indent="-285750" algn="l" defTabSz="914400" rtl="0" eaLnBrk="1" fontAlgn="auto" latinLnBrk="0" hangingPunct="1">
              <a:lnSpc>
                <a:spcPts val="3000"/>
              </a:lnSpc>
              <a:spcBef>
                <a:spcPts val="600"/>
              </a:spcBef>
              <a:spcAft>
                <a:spcPts val="600"/>
              </a:spcAft>
              <a:buClr>
                <a:srgbClr val="1CADE4"/>
              </a:buClr>
              <a:buSzPct val="100000"/>
              <a:buFont typeface="Wingdings" panose="05000000000000000000" pitchFamily="2" charset="2"/>
              <a:buChar char="ü"/>
              <a:tabLst/>
              <a:defRPr>
                <a:latin typeface="Söhne"/>
                <a:ea typeface="Söhne"/>
                <a:cs typeface="Söhne"/>
                <a:sym typeface="Söhne"/>
              </a:defRPr>
            </a:pPr>
            <a:endParaRPr kumimoji="0" lang="en-US" sz="2400" b="1" i="0" u="none" strike="noStrike" kern="1200" cap="none" spc="0" normalizeH="0" baseline="0" noProof="0" dirty="0">
              <a:ln>
                <a:noFill/>
              </a:ln>
              <a:solidFill>
                <a:prstClr val="black"/>
              </a:solidFill>
              <a:effectLst/>
              <a:uLnTx/>
              <a:uFillTx/>
              <a:latin typeface="Avenir Next LT Pro" panose="020B0504020202020204" pitchFamily="34" charset="0"/>
              <a:sym typeface="Söhne"/>
            </a:endParaRPr>
          </a:p>
          <a:p>
            <a:pPr marL="91440" marR="0" lvl="0" indent="-91440" algn="l" defTabSz="914400" rtl="0" eaLnBrk="1" fontAlgn="auto" latinLnBrk="0" hangingPunct="1">
              <a:lnSpc>
                <a:spcPct val="90000"/>
              </a:lnSpc>
              <a:spcBef>
                <a:spcPts val="600"/>
              </a:spcBef>
              <a:spcAft>
                <a:spcPts val="600"/>
              </a:spcAft>
              <a:buClr>
                <a:srgbClr val="1CADE4"/>
              </a:buClr>
              <a:buSzPct val="100000"/>
              <a:buFont typeface="Tw Cen MT" panose="020B0602020104020603" pitchFamily="34" charset="0"/>
              <a:buChar char=" "/>
              <a:tabLst/>
              <a:defRPr b="1">
                <a:latin typeface="Söhne"/>
                <a:ea typeface="Söhne"/>
                <a:cs typeface="Söhne"/>
                <a:sym typeface="Söhne"/>
              </a:defRPr>
            </a:pPr>
            <a:r>
              <a:rPr kumimoji="0" lang="en-US" sz="2000" b="1" i="0" u="none" strike="noStrike" kern="1200" cap="none" spc="0" normalizeH="0" baseline="0" noProof="0" dirty="0">
                <a:ln>
                  <a:noFill/>
                </a:ln>
                <a:solidFill>
                  <a:prstClr val="black"/>
                </a:solidFill>
                <a:effectLst/>
                <a:uLnTx/>
                <a:uFillTx/>
                <a:latin typeface="Avenir Next LT Pro" panose="020B0504020202020204" pitchFamily="34" charset="0"/>
                <a:sym typeface="Söhne"/>
              </a:rPr>
              <a:t>Customer 6</a:t>
            </a:r>
            <a:r>
              <a:rPr kumimoji="0" lang="en-US" sz="1800" b="1" i="0" u="none" strike="noStrike" kern="1200" cap="none" spc="0" normalizeH="0" baseline="0" noProof="0" dirty="0">
                <a:ln>
                  <a:noFill/>
                </a:ln>
                <a:solidFill>
                  <a:prstClr val="black"/>
                </a:solidFill>
                <a:effectLst/>
                <a:uLnTx/>
                <a:uFillTx/>
                <a:latin typeface="Avenir Next LT Pro" panose="020B0504020202020204" pitchFamily="34" charset="0"/>
                <a:sym typeface="Söhne"/>
              </a:rPr>
              <a:t>:</a:t>
            </a:r>
          </a:p>
          <a:p>
            <a:pPr marL="480060" marR="0" lvl="0" indent="-285750" algn="l" defTabSz="914400" rtl="0" eaLnBrk="1" fontAlgn="auto" latinLnBrk="0" hangingPunct="1">
              <a:lnSpc>
                <a:spcPts val="3000"/>
              </a:lnSpc>
              <a:spcBef>
                <a:spcPts val="600"/>
              </a:spcBef>
              <a:spcAft>
                <a:spcPts val="600"/>
              </a:spcAft>
              <a:buClr>
                <a:srgbClr val="1CADE4"/>
              </a:buClr>
              <a:buSzPct val="100000"/>
              <a:buFont typeface="Wingdings" panose="05000000000000000000" pitchFamily="2" charset="2"/>
              <a:buChar char="ü"/>
              <a:tabLst/>
              <a:defRPr>
                <a:latin typeface="Söhne"/>
                <a:ea typeface="Söhne"/>
                <a:cs typeface="Söhne"/>
                <a:sym typeface="Söhne"/>
              </a:defRPr>
            </a:pPr>
            <a:r>
              <a:rPr kumimoji="0" lang="en-US" sz="2000" b="0" i="0" u="none" strike="noStrike" kern="1200" cap="none" spc="0" normalizeH="0" baseline="0" noProof="0" dirty="0">
                <a:ln>
                  <a:noFill/>
                </a:ln>
                <a:solidFill>
                  <a:prstClr val="black"/>
                </a:solidFill>
                <a:effectLst/>
                <a:uLnTx/>
                <a:uFillTx/>
                <a:latin typeface="Avenir Next LT Pro" panose="020B0504020202020204" pitchFamily="34" charset="0"/>
                <a:sym typeface="Söhne"/>
              </a:rPr>
              <a:t> I appreciate the customization options for reports and dashboards. It’s nice to be able to focus on the specific metrics that matter most to our team. This makes our cost analysis more targeted and effective.</a:t>
            </a:r>
          </a:p>
        </p:txBody>
      </p:sp>
    </p:spTree>
    <p:extLst>
      <p:ext uri="{BB962C8B-B14F-4D97-AF65-F5344CB8AC3E}">
        <p14:creationId xmlns:p14="http://schemas.microsoft.com/office/powerpoint/2010/main" val="299419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3F9AA6-0DA9-4F38-AA8A-C355838E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47373-9670-1E26-04CF-4FE1B3C54588}"/>
              </a:ext>
            </a:extLst>
          </p:cNvPr>
          <p:cNvSpPr>
            <a:spLocks noGrp="1"/>
          </p:cNvSpPr>
          <p:nvPr>
            <p:ph type="title"/>
          </p:nvPr>
        </p:nvSpPr>
        <p:spPr>
          <a:xfrm>
            <a:off x="1235964" y="1043980"/>
            <a:ext cx="9720072" cy="1499616"/>
          </a:xfrm>
        </p:spPr>
        <p:txBody>
          <a:bodyPr>
            <a:normAutofit fontScale="90000"/>
          </a:bodyPr>
          <a:lstStyle/>
          <a:p>
            <a:r>
              <a:rPr lang="en-US" sz="2800" b="1" dirty="0"/>
              <a:t>Product Idea</a:t>
            </a:r>
            <a:br>
              <a:rPr lang="en-US" sz="2800" b="1" dirty="0"/>
            </a:br>
            <a:br>
              <a:rPr lang="en-US" sz="2800" dirty="0"/>
            </a:br>
            <a:r>
              <a:rPr lang="en-US" sz="2800" dirty="0"/>
              <a:t>The proposed product is an AI-powered cloud cost management app designed to automate resource management, optimize costs, and provide centralized control over multi-cloud subscriptions. </a:t>
            </a:r>
          </a:p>
        </p:txBody>
      </p:sp>
      <p:cxnSp>
        <p:nvCxnSpPr>
          <p:cNvPr id="12" name="Straight Connector 11">
            <a:extLst>
              <a:ext uri="{FF2B5EF4-FFF2-40B4-BE49-F238E27FC236}">
                <a16:creationId xmlns:a16="http://schemas.microsoft.com/office/drawing/2014/main" id="{5C45FA27-EB18-4E04-8C96-68F7A0BC1D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C1837C8-E73B-83C5-125A-CB4652FDA009}"/>
              </a:ext>
            </a:extLst>
          </p:cNvPr>
          <p:cNvGraphicFramePr>
            <a:graphicFrameLocks noGrp="1"/>
          </p:cNvGraphicFramePr>
          <p:nvPr>
            <p:ph idx="1"/>
            <p:extLst>
              <p:ext uri="{D42A27DB-BD31-4B8C-83A1-F6EECF244321}">
                <p14:modId xmlns:p14="http://schemas.microsoft.com/office/powerpoint/2010/main" val="1259690856"/>
              </p:ext>
            </p:extLst>
          </p:nvPr>
        </p:nvGraphicFramePr>
        <p:xfrm>
          <a:off x="1427975" y="2892652"/>
          <a:ext cx="9720262" cy="361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AF59972-51BA-1012-454F-1121602D9CC2}"/>
              </a:ext>
            </a:extLst>
          </p:cNvPr>
          <p:cNvSpPr txBox="1"/>
          <p:nvPr/>
        </p:nvSpPr>
        <p:spPr>
          <a:xfrm>
            <a:off x="8586951" y="372291"/>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4923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4203DAD2-0CA6-0073-F80B-34D91D038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CCDBF-7BB2-E90C-1416-6503A6D0C6B9}"/>
              </a:ext>
            </a:extLst>
          </p:cNvPr>
          <p:cNvSpPr>
            <a:spLocks noGrp="1"/>
          </p:cNvSpPr>
          <p:nvPr>
            <p:ph type="title"/>
          </p:nvPr>
        </p:nvSpPr>
        <p:spPr>
          <a:xfrm>
            <a:off x="627479" y="181763"/>
            <a:ext cx="7102274" cy="428851"/>
          </a:xfrm>
        </p:spPr>
        <p:txBody>
          <a:bodyPr>
            <a:normAutofit fontScale="90000"/>
          </a:bodyPr>
          <a:lstStyle/>
          <a:p>
            <a:r>
              <a:rPr lang="en-US" sz="3700" dirty="0"/>
              <a:t>UPDATED Wireframe Story BOARD</a:t>
            </a:r>
            <a:endParaRPr lang="en-AE" sz="3700" dirty="0"/>
          </a:p>
        </p:txBody>
      </p:sp>
      <p:sp>
        <p:nvSpPr>
          <p:cNvPr id="20" name="Content Placeholder 8">
            <a:extLst>
              <a:ext uri="{FF2B5EF4-FFF2-40B4-BE49-F238E27FC236}">
                <a16:creationId xmlns:a16="http://schemas.microsoft.com/office/drawing/2014/main" id="{E66ABBA7-8858-F938-A41F-1B5B4A1EBCF8}"/>
              </a:ext>
            </a:extLst>
          </p:cNvPr>
          <p:cNvSpPr>
            <a:spLocks noGrp="1"/>
          </p:cNvSpPr>
          <p:nvPr>
            <p:ph idx="1"/>
          </p:nvPr>
        </p:nvSpPr>
        <p:spPr>
          <a:xfrm>
            <a:off x="909944" y="1553460"/>
            <a:ext cx="10815209" cy="4777892"/>
          </a:xfrm>
        </p:spPr>
        <p:txBody>
          <a:bodyPr>
            <a:normAutofit/>
          </a:bodyPr>
          <a:lstStyle/>
          <a:p>
            <a:pPr marL="0" indent="0">
              <a:buNone/>
            </a:pPr>
            <a:endParaRPr lang="en-US" sz="1800" dirty="0"/>
          </a:p>
          <a:p>
            <a:pPr>
              <a:buFont typeface="Wingdings" pitchFamily="2" charset="2"/>
              <a:buChar char="§"/>
            </a:pPr>
            <a:endParaRPr lang="en-US" sz="1800" dirty="0"/>
          </a:p>
          <a:p>
            <a:pPr>
              <a:buFont typeface="Wingdings" pitchFamily="2" charset="2"/>
              <a:buChar char="§"/>
            </a:pPr>
            <a:endParaRPr lang="en-US" sz="1800" dirty="0"/>
          </a:p>
          <a:p>
            <a:pPr>
              <a:buFont typeface="Wingdings" pitchFamily="2" charset="2"/>
              <a:buChar char="§"/>
            </a:pPr>
            <a:endParaRPr lang="en-US" sz="1800" dirty="0"/>
          </a:p>
          <a:p>
            <a:endParaRPr lang="en-US" sz="1600" dirty="0"/>
          </a:p>
        </p:txBody>
      </p:sp>
      <p:pic>
        <p:nvPicPr>
          <p:cNvPr id="4" name="Picture 3">
            <a:extLst>
              <a:ext uri="{FF2B5EF4-FFF2-40B4-BE49-F238E27FC236}">
                <a16:creationId xmlns:a16="http://schemas.microsoft.com/office/drawing/2014/main" id="{F8C5454F-5BCD-CD9B-90EA-194F69E80617}"/>
              </a:ext>
            </a:extLst>
          </p:cNvPr>
          <p:cNvPicPr>
            <a:picLocks noChangeAspect="1"/>
          </p:cNvPicPr>
          <p:nvPr/>
        </p:nvPicPr>
        <p:blipFill>
          <a:blip r:embed="rId2"/>
          <a:srcRect l="1069" t="1480" r="1426" b="1480"/>
          <a:stretch/>
        </p:blipFill>
        <p:spPr>
          <a:xfrm>
            <a:off x="1450428" y="689113"/>
            <a:ext cx="9532881" cy="6149589"/>
          </a:xfrm>
          <a:prstGeom prst="rect">
            <a:avLst/>
          </a:prstGeom>
          <a:ln>
            <a:solidFill>
              <a:schemeClr val="tx1"/>
            </a:solidFill>
          </a:ln>
        </p:spPr>
      </p:pic>
    </p:spTree>
    <p:extLst>
      <p:ext uri="{BB962C8B-B14F-4D97-AF65-F5344CB8AC3E}">
        <p14:creationId xmlns:p14="http://schemas.microsoft.com/office/powerpoint/2010/main" val="866274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863-0B94-F4CD-E15A-033C36431319}"/>
              </a:ext>
            </a:extLst>
          </p:cNvPr>
          <p:cNvSpPr>
            <a:spLocks noGrp="1"/>
          </p:cNvSpPr>
          <p:nvPr>
            <p:ph type="title"/>
          </p:nvPr>
        </p:nvSpPr>
        <p:spPr>
          <a:xfrm>
            <a:off x="992597" y="306323"/>
            <a:ext cx="9720072" cy="1499616"/>
          </a:xfrm>
        </p:spPr>
        <p:txBody>
          <a:bodyPr>
            <a:normAutofit/>
          </a:bodyPr>
          <a:lstStyle/>
          <a:p>
            <a:r>
              <a:rPr lang="en-US" sz="4000" dirty="0"/>
              <a:t>Key Learnings   –   Mallidi Akhil Reddy (2024TM93056)</a:t>
            </a:r>
          </a:p>
        </p:txBody>
      </p:sp>
      <p:sp>
        <p:nvSpPr>
          <p:cNvPr id="3" name="Content Placeholder 2">
            <a:extLst>
              <a:ext uri="{FF2B5EF4-FFF2-40B4-BE49-F238E27FC236}">
                <a16:creationId xmlns:a16="http://schemas.microsoft.com/office/drawing/2014/main" id="{B9C36472-D64D-778C-84B1-F6B3BA5CE83D}"/>
              </a:ext>
            </a:extLst>
          </p:cNvPr>
          <p:cNvSpPr>
            <a:spLocks noGrp="1"/>
          </p:cNvSpPr>
          <p:nvPr>
            <p:ph idx="1"/>
          </p:nvPr>
        </p:nvSpPr>
        <p:spPr>
          <a:xfrm>
            <a:off x="840827" y="1513491"/>
            <a:ext cx="10583916" cy="5108026"/>
          </a:xfrm>
        </p:spPr>
        <p:txBody>
          <a:bodyPr>
            <a:normAutofit fontScale="85000" lnSpcReduction="10000"/>
          </a:bodyPr>
          <a:lstStyle/>
          <a:p>
            <a:pPr algn="just">
              <a:lnSpc>
                <a:spcPct val="160000"/>
              </a:lnSpc>
              <a:buFont typeface="Wingdings" pitchFamily="2" charset="2"/>
              <a:buChar char="§"/>
            </a:pPr>
            <a:r>
              <a:rPr lang="en-US" sz="2100" dirty="0"/>
              <a:t> </a:t>
            </a:r>
            <a:r>
              <a:rPr lang="en-US" sz="2100" dirty="0">
                <a:solidFill>
                  <a:srgbClr val="3D3D3D"/>
                </a:solidFill>
                <a:effectLst/>
              </a:rPr>
              <a:t>I gained knowledge about low fidelity wireframes, which offer a fast and effortless approach to depict the arrangement and framework of a product, without getting caught up in the intricacies of design or functionality. </a:t>
            </a:r>
            <a:endParaRPr lang="en-US" sz="2100" dirty="0">
              <a:effectLst/>
            </a:endParaRPr>
          </a:p>
          <a:p>
            <a:pPr algn="just">
              <a:lnSpc>
                <a:spcPct val="160000"/>
              </a:lnSpc>
              <a:buFont typeface="Wingdings" pitchFamily="2" charset="2"/>
              <a:buChar char="§"/>
            </a:pPr>
            <a:r>
              <a:rPr lang="en-US" sz="2100" dirty="0">
                <a:solidFill>
                  <a:srgbClr val="19AAE2"/>
                </a:solidFill>
                <a:effectLst/>
              </a:rPr>
              <a:t> </a:t>
            </a:r>
            <a:r>
              <a:rPr lang="en-US" sz="2100" dirty="0">
                <a:solidFill>
                  <a:srgbClr val="3D3D3D"/>
                </a:solidFill>
                <a:effectLst/>
              </a:rPr>
              <a:t>Discovering the significance of receiving customer feedback during the initial phases of product development is crucial in delivering a Minimum Viable Product (MVP). </a:t>
            </a:r>
            <a:endParaRPr lang="en-US" sz="2100" dirty="0">
              <a:effectLst/>
            </a:endParaRPr>
          </a:p>
          <a:p>
            <a:pPr algn="just">
              <a:lnSpc>
                <a:spcPct val="160000"/>
              </a:lnSpc>
              <a:buFont typeface="Wingdings" pitchFamily="2" charset="2"/>
              <a:buChar char="§"/>
            </a:pPr>
            <a:r>
              <a:rPr lang="en-US" sz="2100" dirty="0">
                <a:solidFill>
                  <a:srgbClr val="19AAE2"/>
                </a:solidFill>
                <a:effectLst/>
              </a:rPr>
              <a:t> </a:t>
            </a:r>
            <a:r>
              <a:rPr lang="en-US" sz="2100" dirty="0">
                <a:solidFill>
                  <a:srgbClr val="3D3D3D"/>
                </a:solidFill>
                <a:effectLst/>
              </a:rPr>
              <a:t>The significance of a wireframe storyboard lies in its ability to facilitate comprehension of the final product and its features. </a:t>
            </a:r>
          </a:p>
          <a:p>
            <a:pPr algn="just">
              <a:lnSpc>
                <a:spcPct val="160000"/>
              </a:lnSpc>
              <a:buFont typeface="Wingdings" pitchFamily="2" charset="2"/>
              <a:buChar char="§"/>
            </a:pPr>
            <a:r>
              <a:rPr lang="en-US" sz="2100" dirty="0">
                <a:solidFill>
                  <a:srgbClr val="3D3D3D"/>
                </a:solidFill>
              </a:rPr>
              <a:t>  </a:t>
            </a:r>
            <a:r>
              <a:rPr lang="en-US" sz="2100" dirty="0">
                <a:solidFill>
                  <a:srgbClr val="353552"/>
                </a:solidFill>
                <a:effectLst/>
              </a:rPr>
              <a:t>Collaborating with a varied team fosters lateral thinking and results in a compelling MVP for the desired product.</a:t>
            </a:r>
          </a:p>
          <a:p>
            <a:pPr algn="just">
              <a:lnSpc>
                <a:spcPct val="160000"/>
              </a:lnSpc>
              <a:buFont typeface="Wingdings" pitchFamily="2" charset="2"/>
              <a:buChar char="§"/>
            </a:pPr>
            <a:r>
              <a:rPr lang="en-US" sz="2100" dirty="0">
                <a:solidFill>
                  <a:srgbClr val="19AAE2"/>
                </a:solidFill>
                <a:effectLst/>
              </a:rPr>
              <a:t> </a:t>
            </a:r>
            <a:r>
              <a:rPr lang="en-US" sz="2100" dirty="0">
                <a:solidFill>
                  <a:srgbClr val="3D3D3D"/>
                </a:solidFill>
                <a:effectLst/>
              </a:rPr>
              <a:t>The significance of obtaining customer feedback during the design phase of MVP and feature development cannot be overstated. </a:t>
            </a:r>
            <a:endParaRPr lang="en-US" sz="2100" dirty="0">
              <a:effectLst/>
            </a:endParaRPr>
          </a:p>
          <a:p>
            <a:pPr algn="just">
              <a:lnSpc>
                <a:spcPct val="110000"/>
              </a:lnSpc>
              <a:buFont typeface="Courier New" panose="02070309020205020404" pitchFamily="49" charset="0"/>
              <a:buChar char="o"/>
            </a:pPr>
            <a:endParaRPr lang="en-IN" sz="2600" dirty="0">
              <a:effectLst/>
              <a:highlight>
                <a:srgbClr val="FFFFFF"/>
              </a:highlight>
            </a:endParaRPr>
          </a:p>
          <a:p>
            <a:pPr>
              <a:buFont typeface="Arial" panose="020B0604020202020204" pitchFamily="34" charset="0"/>
              <a:buChar char="•"/>
            </a:pPr>
            <a:endParaRPr lang="en-IN" sz="1600" dirty="0">
              <a:effectLst/>
            </a:endParaRPr>
          </a:p>
          <a:p>
            <a:pPr>
              <a:buFont typeface="Arial" panose="020B0604020202020204" pitchFamily="34" charset="0"/>
              <a:buChar char="•"/>
            </a:pPr>
            <a:endParaRPr lang="en-IN" sz="1600" dirty="0">
              <a:effectLst/>
              <a:highlight>
                <a:srgbClr val="FFFFFF"/>
              </a:highlight>
            </a:endParaRPr>
          </a:p>
          <a:p>
            <a:endParaRPr lang="en-US" sz="1600" dirty="0"/>
          </a:p>
        </p:txBody>
      </p:sp>
    </p:spTree>
    <p:extLst>
      <p:ext uri="{BB962C8B-B14F-4D97-AF65-F5344CB8AC3E}">
        <p14:creationId xmlns:p14="http://schemas.microsoft.com/office/powerpoint/2010/main" val="366897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87CF-655C-4FE7-6BB3-1C177EF1969E}"/>
              </a:ext>
            </a:extLst>
          </p:cNvPr>
          <p:cNvSpPr>
            <a:spLocks noGrp="1"/>
          </p:cNvSpPr>
          <p:nvPr>
            <p:ph type="title"/>
          </p:nvPr>
        </p:nvSpPr>
        <p:spPr/>
        <p:txBody>
          <a:bodyPr>
            <a:noAutofit/>
          </a:bodyPr>
          <a:lstStyle/>
          <a:p>
            <a:br>
              <a:rPr lang="en-US" sz="3600" dirty="0"/>
            </a:br>
            <a:r>
              <a:rPr lang="en-US" sz="3600" dirty="0"/>
              <a:t>Key Learnings – Chittajallu Premgurumukh (2024tm93279)</a:t>
            </a:r>
            <a:br>
              <a:rPr lang="en-US" sz="3600" dirty="0"/>
            </a:br>
            <a:endParaRPr lang="en-AE" sz="3600" dirty="0"/>
          </a:p>
        </p:txBody>
      </p:sp>
      <p:sp>
        <p:nvSpPr>
          <p:cNvPr id="3" name="Content Placeholder 2">
            <a:extLst>
              <a:ext uri="{FF2B5EF4-FFF2-40B4-BE49-F238E27FC236}">
                <a16:creationId xmlns:a16="http://schemas.microsoft.com/office/drawing/2014/main" id="{657480EC-AEB1-FFEF-65CB-7D40A57B9535}"/>
              </a:ext>
            </a:extLst>
          </p:cNvPr>
          <p:cNvSpPr>
            <a:spLocks noGrp="1"/>
          </p:cNvSpPr>
          <p:nvPr>
            <p:ph idx="1"/>
          </p:nvPr>
        </p:nvSpPr>
        <p:spPr>
          <a:xfrm>
            <a:off x="1024127" y="1725930"/>
            <a:ext cx="10143745" cy="4546854"/>
          </a:xfrm>
        </p:spPr>
        <p:txBody>
          <a:bodyPr>
            <a:normAutofit/>
          </a:bodyPr>
          <a:lstStyle/>
          <a:p>
            <a:pPr>
              <a:buFont typeface="Wingdings" panose="05000000000000000000" pitchFamily="2" charset="2"/>
              <a:buChar char="Ø"/>
            </a:pPr>
            <a:r>
              <a:rPr lang="en-US" sz="2000" dirty="0"/>
              <a:t> Identifying potential cost-saving features for cloud subscriptions reinforced the importance of strategic resource management, showing me how thoughtful planning can drive impactful decision-making.</a:t>
            </a:r>
          </a:p>
          <a:p>
            <a:pPr>
              <a:buFont typeface="Wingdings" panose="05000000000000000000" pitchFamily="2" charset="2"/>
              <a:buChar char="Ø"/>
            </a:pPr>
            <a:r>
              <a:rPr lang="en-US" sz="2000" dirty="0"/>
              <a:t> Creating wireframes and low-fidelity designs gave me hands-on experience with visualizing ideas quickly. This approach underscored the importance of early testing, which can uncover valuable insights and prevent major design issues before they arise.</a:t>
            </a:r>
          </a:p>
          <a:p>
            <a:pPr>
              <a:buFont typeface="Wingdings" panose="05000000000000000000" pitchFamily="2" charset="2"/>
              <a:buChar char="Ø"/>
            </a:pPr>
            <a:r>
              <a:rPr lang="en-US" sz="2000" dirty="0"/>
              <a:t> Working with team members from diverse backgrounds showed me the power of combining different perspectives, leading to innovative solutions I wouldn’t have reached on my own.</a:t>
            </a:r>
          </a:p>
          <a:p>
            <a:pPr>
              <a:buFont typeface="Wingdings" panose="05000000000000000000" pitchFamily="2" charset="2"/>
              <a:buChar char="Ø"/>
            </a:pPr>
            <a:r>
              <a:rPr lang="en-US" sz="2000" dirty="0"/>
              <a:t> Through real-time feedback, I learned the value of iterating on our product continuously. By adapting to user needs early on, we ensured a more refined and relevant final product.</a:t>
            </a:r>
          </a:p>
          <a:p>
            <a:pPr>
              <a:buFont typeface="Wingdings" panose="05000000000000000000" pitchFamily="2" charset="2"/>
              <a:buChar char="Ø"/>
            </a:pPr>
            <a:r>
              <a:rPr lang="en-US" sz="2000" dirty="0"/>
              <a:t> Prioritizing essential features for the MVP taught me how to effectively manage development tasks, finding the right balance between core functionality and user expectations.</a:t>
            </a:r>
          </a:p>
        </p:txBody>
      </p:sp>
    </p:spTree>
    <p:extLst>
      <p:ext uri="{BB962C8B-B14F-4D97-AF65-F5344CB8AC3E}">
        <p14:creationId xmlns:p14="http://schemas.microsoft.com/office/powerpoint/2010/main" val="50060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F1945-5ABE-B233-0D18-C65CAF3A5BCC}"/>
              </a:ext>
            </a:extLst>
          </p:cNvPr>
          <p:cNvSpPr>
            <a:spLocks noGrp="1"/>
          </p:cNvSpPr>
          <p:nvPr>
            <p:ph type="title"/>
          </p:nvPr>
        </p:nvSpPr>
        <p:spPr/>
        <p:txBody>
          <a:bodyPr/>
          <a:lstStyle/>
          <a:p>
            <a:r>
              <a:rPr lang="en-US" dirty="0"/>
              <a:t>Key Learning- Prakasha G (</a:t>
            </a:r>
            <a:r>
              <a:rPr lang="en-IN" dirty="0"/>
              <a:t>2024TM93260</a:t>
            </a:r>
            <a:r>
              <a:rPr lang="en-US" dirty="0"/>
              <a:t>)</a:t>
            </a:r>
            <a:endParaRPr lang="en-IN" dirty="0"/>
          </a:p>
        </p:txBody>
      </p:sp>
      <p:sp>
        <p:nvSpPr>
          <p:cNvPr id="3" name="Content Placeholder 2">
            <a:extLst>
              <a:ext uri="{FF2B5EF4-FFF2-40B4-BE49-F238E27FC236}">
                <a16:creationId xmlns:a16="http://schemas.microsoft.com/office/drawing/2014/main" id="{5C24AA65-7E7C-CB70-47D2-DF9DB7EE6898}"/>
              </a:ext>
            </a:extLst>
          </p:cNvPr>
          <p:cNvSpPr>
            <a:spLocks noGrp="1"/>
          </p:cNvSpPr>
          <p:nvPr>
            <p:ph idx="1"/>
          </p:nvPr>
        </p:nvSpPr>
        <p:spPr>
          <a:xfrm>
            <a:off x="690664" y="1926077"/>
            <a:ext cx="10593421" cy="4383283"/>
          </a:xfrm>
        </p:spPr>
        <p:txBody>
          <a:bodyPr>
            <a:normAutofit fontScale="85000" lnSpcReduction="10000"/>
          </a:bodyPr>
          <a:lstStyle/>
          <a:p>
            <a:pPr indent="-228600">
              <a:lnSpc>
                <a:spcPct val="100000"/>
              </a:lnSpc>
              <a:spcAft>
                <a:spcPts val="1200"/>
              </a:spcAft>
              <a:buSzPct val="100000"/>
              <a:buFont typeface="Arial"/>
              <a:buChar char="•"/>
              <a:defRPr sz="2200" b="1"/>
            </a:pPr>
            <a:r>
              <a:rPr lang="en-US" sz="2400" dirty="0"/>
              <a:t>Collaboration: </a:t>
            </a:r>
            <a:r>
              <a:rPr lang="en-US" sz="2400" b="0" dirty="0"/>
              <a:t>Working in a team to develop solutions for a problem can provide different perspectives and ideas, leading to better outcomes.</a:t>
            </a:r>
          </a:p>
          <a:p>
            <a:pPr indent="-228600">
              <a:lnSpc>
                <a:spcPct val="100000"/>
              </a:lnSpc>
              <a:spcAft>
                <a:spcPts val="1200"/>
              </a:spcAft>
              <a:buSzPct val="100000"/>
              <a:buFont typeface="Arial"/>
              <a:buChar char="•"/>
              <a:defRPr sz="2200" b="1"/>
            </a:pPr>
            <a:r>
              <a:rPr lang="en-US" sz="2400" dirty="0"/>
              <a:t>Creativity: </a:t>
            </a:r>
            <a:r>
              <a:rPr lang="en-US" sz="2400" b="0" dirty="0"/>
              <a:t>Low-fidelity hand-drawn sketches can be a valuable tool for brainstorming and generating ideas quickly and effectively.</a:t>
            </a:r>
          </a:p>
          <a:p>
            <a:pPr indent="-228600">
              <a:lnSpc>
                <a:spcPct val="100000"/>
              </a:lnSpc>
              <a:spcAft>
                <a:spcPts val="1200"/>
              </a:spcAft>
              <a:buSzPct val="100000"/>
              <a:buFont typeface="Arial"/>
              <a:buChar char="•"/>
              <a:defRPr sz="2200" b="1"/>
            </a:pPr>
            <a:r>
              <a:rPr lang="en-US" sz="2400" dirty="0"/>
              <a:t>Prioritization: </a:t>
            </a:r>
            <a:r>
              <a:rPr lang="en-US" sz="2400" b="0" dirty="0"/>
              <a:t>Identifying and prioritizing the most important features of a product based on the needs of the users and the goals of the project is essential for developing an effective MVP.</a:t>
            </a:r>
          </a:p>
          <a:p>
            <a:pPr indent="-228600">
              <a:lnSpc>
                <a:spcPct val="100000"/>
              </a:lnSpc>
              <a:spcAft>
                <a:spcPts val="1200"/>
              </a:spcAft>
              <a:buSzPct val="100000"/>
              <a:buFont typeface="Arial"/>
              <a:buChar char="•"/>
              <a:defRPr sz="2200" b="1"/>
            </a:pPr>
            <a:r>
              <a:rPr lang="en-US" sz="2400" dirty="0"/>
              <a:t>User-Centered Design: </a:t>
            </a:r>
            <a:r>
              <a:rPr lang="en-US" sz="2400" b="0" dirty="0"/>
              <a:t>Developing a product that prioritizes the needs and experiences of the users is key to ensuring its success.</a:t>
            </a:r>
          </a:p>
          <a:p>
            <a:pPr indent="-228600">
              <a:lnSpc>
                <a:spcPct val="100000"/>
              </a:lnSpc>
              <a:spcAft>
                <a:spcPts val="1200"/>
              </a:spcAft>
              <a:buSzPct val="100000"/>
              <a:buFont typeface="Arial"/>
              <a:buChar char="•"/>
              <a:defRPr sz="2200" b="1"/>
            </a:pPr>
            <a:r>
              <a:rPr lang="en-US" sz="2400"/>
              <a:t>Agile Development: </a:t>
            </a:r>
            <a:r>
              <a:rPr lang="en-US" sz="2400" b="0"/>
              <a:t>Focusing on developing a minimum viable product (MVP) that can be iterated upon and improved over time is a valuable approach for developing software products.</a:t>
            </a:r>
          </a:p>
          <a:p>
            <a:pPr algn="just">
              <a:lnSpc>
                <a:spcPct val="100000"/>
              </a:lnSpc>
              <a:buFont typeface="Courier New" panose="02070309020205020404" pitchFamily="49" charset="0"/>
              <a:buChar char="o"/>
            </a:pPr>
            <a:endParaRPr lang="en-IN" dirty="0"/>
          </a:p>
        </p:txBody>
      </p:sp>
    </p:spTree>
    <p:extLst>
      <p:ext uri="{BB962C8B-B14F-4D97-AF65-F5344CB8AC3E}">
        <p14:creationId xmlns:p14="http://schemas.microsoft.com/office/powerpoint/2010/main" val="9553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67CB-1A88-F871-F75F-4C06E1C92EC4}"/>
              </a:ext>
            </a:extLst>
          </p:cNvPr>
          <p:cNvSpPr>
            <a:spLocks noGrp="1"/>
          </p:cNvSpPr>
          <p:nvPr>
            <p:ph type="title"/>
          </p:nvPr>
        </p:nvSpPr>
        <p:spPr>
          <a:xfrm>
            <a:off x="1024128" y="585216"/>
            <a:ext cx="10840212" cy="1499616"/>
          </a:xfrm>
        </p:spPr>
        <p:txBody>
          <a:bodyPr/>
          <a:lstStyle/>
          <a:p>
            <a:r>
              <a:rPr lang="en-US" sz="5400" dirty="0">
                <a:solidFill>
                  <a:schemeClr val="tx1"/>
                </a:solidFill>
              </a:rPr>
              <a:t>Key Learnings – Manan Parmar(2024TM93030)</a:t>
            </a:r>
            <a:endParaRPr lang="en-AE" dirty="0">
              <a:solidFill>
                <a:schemeClr val="tx1"/>
              </a:solidFill>
            </a:endParaRPr>
          </a:p>
        </p:txBody>
      </p:sp>
      <p:sp>
        <p:nvSpPr>
          <p:cNvPr id="5" name="Content Placeholder 4">
            <a:extLst>
              <a:ext uri="{FF2B5EF4-FFF2-40B4-BE49-F238E27FC236}">
                <a16:creationId xmlns:a16="http://schemas.microsoft.com/office/drawing/2014/main" id="{5F0F1681-94FE-921B-FA11-6B390EC2D27B}"/>
              </a:ext>
            </a:extLst>
          </p:cNvPr>
          <p:cNvSpPr>
            <a:spLocks noGrp="1"/>
          </p:cNvSpPr>
          <p:nvPr>
            <p:ph idx="1"/>
          </p:nvPr>
        </p:nvSpPr>
        <p:spPr>
          <a:xfrm>
            <a:off x="903890" y="1860331"/>
            <a:ext cx="9840311" cy="4719145"/>
          </a:xfrm>
        </p:spPr>
        <p:txBody>
          <a:bodyPr>
            <a:normAutofit fontScale="92500" lnSpcReduction="20000"/>
          </a:bodyPr>
          <a:lstStyle/>
          <a:p>
            <a:pPr>
              <a:buFont typeface="Wingdings" pitchFamily="2" charset="2"/>
              <a:buChar char="Ø"/>
            </a:pPr>
            <a:r>
              <a:rPr lang="en-US" sz="2400" b="1" dirty="0"/>
              <a:t> Value of Early Customer Feedback</a:t>
            </a:r>
            <a:r>
              <a:rPr lang="en-US" sz="2400" dirty="0"/>
              <a:t>: Gathering user feedback in the initial stages is essential. It helps ensure that the product aligns with real user needs, especially for shaping the MVP and prioritizing important features.</a:t>
            </a:r>
          </a:p>
          <a:p>
            <a:pPr>
              <a:buFont typeface="Wingdings" pitchFamily="2" charset="2"/>
              <a:buChar char="Ø"/>
            </a:pPr>
            <a:r>
              <a:rPr lang="en-US" sz="2400" b="1" dirty="0"/>
              <a:t> Low-Fidelity Wireframes for Quick Planning</a:t>
            </a:r>
            <a:r>
              <a:rPr lang="en-US" sz="2400" dirty="0"/>
              <a:t>: Using simple wireframes allows us to outline the product structure and layout without focusing on details, making it easier to iterate based on feedback.</a:t>
            </a:r>
          </a:p>
          <a:p>
            <a:pPr>
              <a:buFont typeface="Wingdings" pitchFamily="2" charset="2"/>
              <a:buChar char="Ø"/>
            </a:pPr>
            <a:r>
              <a:rPr lang="en-US" sz="2400" b="1" dirty="0"/>
              <a:t> Effective Team Collaboration</a:t>
            </a:r>
            <a:r>
              <a:rPr lang="en-US" sz="2400" dirty="0"/>
              <a:t>: Working with a diverse team encourages new ideas and perspectives, which significantly improves the overall product design and helps us create a more impactful MVP.</a:t>
            </a:r>
          </a:p>
          <a:p>
            <a:pPr>
              <a:buFont typeface="Wingdings" pitchFamily="2" charset="2"/>
              <a:buChar char="Ø"/>
            </a:pPr>
            <a:r>
              <a:rPr lang="en-US" sz="2400" b="1" dirty="0"/>
              <a:t> User-Centered Design</a:t>
            </a:r>
            <a:r>
              <a:rPr lang="en-US" sz="2400" dirty="0"/>
              <a:t>: Focusing on what users need and want leads to a product that is more likely to succeed and be well-received. This approach ensures that the final product is both functional and valuable.</a:t>
            </a:r>
          </a:p>
          <a:p>
            <a:pPr>
              <a:buFont typeface="Wingdings" pitchFamily="2" charset="2"/>
              <a:buChar char="Ø"/>
            </a:pPr>
            <a:r>
              <a:rPr lang="en-US" sz="2400" b="1" dirty="0"/>
              <a:t> Agile Development for Continuous Improvement</a:t>
            </a:r>
            <a:r>
              <a:rPr lang="en-US" sz="2400" dirty="0"/>
              <a:t>: Adopting an Agile approach allows us to develop, test, and refine the MVP continuously, making sure we can adapt quickly to feedback and improve the product over time.</a:t>
            </a:r>
          </a:p>
          <a:p>
            <a:endParaRPr lang="en-US" dirty="0"/>
          </a:p>
        </p:txBody>
      </p:sp>
    </p:spTree>
    <p:extLst>
      <p:ext uri="{BB962C8B-B14F-4D97-AF65-F5344CB8AC3E}">
        <p14:creationId xmlns:p14="http://schemas.microsoft.com/office/powerpoint/2010/main" val="163320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A74A-D1F6-9FDB-6013-22D5A2D50C29}"/>
              </a:ext>
            </a:extLst>
          </p:cNvPr>
          <p:cNvSpPr>
            <a:spLocks noGrp="1"/>
          </p:cNvSpPr>
          <p:nvPr>
            <p:ph type="title"/>
          </p:nvPr>
        </p:nvSpPr>
        <p:spPr>
          <a:xfrm>
            <a:off x="854794" y="596505"/>
            <a:ext cx="10998539" cy="1499616"/>
          </a:xfrm>
        </p:spPr>
        <p:txBody>
          <a:bodyPr>
            <a:normAutofit/>
          </a:bodyPr>
          <a:lstStyle/>
          <a:p>
            <a:r>
              <a:rPr lang="en-US" sz="4000" dirty="0">
                <a:cs typeface="Calibri" panose="020F0502020204030204" pitchFamily="34" charset="0"/>
              </a:rPr>
              <a:t>Key learnings – Udyagiri VenkatagurU Prasad (2022MT93653)</a:t>
            </a:r>
            <a:endParaRPr lang="en-AE" sz="4000" dirty="0">
              <a:cs typeface="Calibri" panose="020F0502020204030204" pitchFamily="34" charset="0"/>
            </a:endParaRPr>
          </a:p>
        </p:txBody>
      </p:sp>
      <p:sp>
        <p:nvSpPr>
          <p:cNvPr id="3" name="Content Placeholder 2">
            <a:extLst>
              <a:ext uri="{FF2B5EF4-FFF2-40B4-BE49-F238E27FC236}">
                <a16:creationId xmlns:a16="http://schemas.microsoft.com/office/drawing/2014/main" id="{83CE2B2B-0A1D-581A-D5F0-57FED6E3E6C6}"/>
              </a:ext>
            </a:extLst>
          </p:cNvPr>
          <p:cNvSpPr>
            <a:spLocks noGrp="1"/>
          </p:cNvSpPr>
          <p:nvPr>
            <p:ph idx="1"/>
          </p:nvPr>
        </p:nvSpPr>
        <p:spPr>
          <a:xfrm>
            <a:off x="966952" y="1794510"/>
            <a:ext cx="9777249" cy="4984662"/>
          </a:xfrm>
        </p:spPr>
        <p:txBody>
          <a:bodyPr>
            <a:normAutofit fontScale="85000" lnSpcReduction="10000"/>
          </a:bodyPr>
          <a:lstStyle/>
          <a:p>
            <a:pPr algn="just">
              <a:lnSpc>
                <a:spcPct val="150000"/>
              </a:lnSpc>
              <a:buFont typeface="Arial" panose="020B0604020202020204" pitchFamily="34" charset="0"/>
              <a:buChar char="•"/>
            </a:pPr>
            <a:r>
              <a:rPr lang="en-US" b="0" i="0" u="none" strike="noStrike" dirty="0">
                <a:solidFill>
                  <a:srgbClr val="000000"/>
                </a:solidFill>
                <a:effectLst/>
              </a:rPr>
              <a:t> </a:t>
            </a:r>
            <a:r>
              <a:rPr lang="en-US" sz="2400" dirty="0">
                <a:effectLst/>
              </a:rPr>
              <a:t>Got understanding of how to clearly define a business plan, what problems does the business solve, identification of the target market for the business and the unique value proposition that makes our business sustainable and stand out.</a:t>
            </a:r>
          </a:p>
          <a:p>
            <a:pPr algn="just">
              <a:lnSpc>
                <a:spcPct val="150000"/>
              </a:lnSpc>
              <a:buFont typeface="Arial" panose="020B0604020202020204" pitchFamily="34" charset="0"/>
              <a:buChar char="•"/>
            </a:pPr>
            <a:r>
              <a:rPr lang="en-US" sz="2400" dirty="0">
                <a:solidFill>
                  <a:srgbClr val="000000"/>
                </a:solidFill>
                <a:effectLst/>
              </a:rPr>
              <a:t> Identifying and prioritizing the most important features of a product based on the needs of the users and the goals of the project is essential for developing an effective MVP.</a:t>
            </a:r>
          </a:p>
          <a:p>
            <a:pPr algn="just">
              <a:lnSpc>
                <a:spcPct val="150000"/>
              </a:lnSpc>
              <a:buFont typeface="Arial" panose="020B0604020202020204" pitchFamily="34" charset="0"/>
              <a:buChar char="•"/>
            </a:pPr>
            <a:r>
              <a:rPr lang="en-US" sz="2400" dirty="0">
                <a:solidFill>
                  <a:srgbClr val="000000"/>
                </a:solidFill>
                <a:effectLst/>
              </a:rPr>
              <a:t> Competitive landscape as well as market demand analysis helped us define the right set of priorities and thus scope the MVP appropriately.</a:t>
            </a:r>
          </a:p>
          <a:p>
            <a:pPr algn="just">
              <a:lnSpc>
                <a:spcPct val="150000"/>
              </a:lnSpc>
              <a:buFont typeface="Arial" panose="020B0604020202020204" pitchFamily="34" charset="0"/>
              <a:buChar char="•"/>
            </a:pPr>
            <a:r>
              <a:rPr lang="en-US" sz="2400" dirty="0">
                <a:solidFill>
                  <a:srgbClr val="000000"/>
                </a:solidFill>
                <a:effectLst/>
              </a:rPr>
              <a:t>Discussing designs with customers helped grasp a user perspective which toned our product to be capturing the real world deal breakers and fixing those. </a:t>
            </a:r>
          </a:p>
          <a:p>
            <a:pPr marL="0" indent="0" algn="just">
              <a:lnSpc>
                <a:spcPct val="100000"/>
              </a:lnSpc>
              <a:buNone/>
            </a:pPr>
            <a:endParaRPr lang="en-AE" dirty="0"/>
          </a:p>
        </p:txBody>
      </p:sp>
    </p:spTree>
    <p:extLst>
      <p:ext uri="{BB962C8B-B14F-4D97-AF65-F5344CB8AC3E}">
        <p14:creationId xmlns:p14="http://schemas.microsoft.com/office/powerpoint/2010/main" val="147410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sp>
        <p:nvSpPr>
          <p:cNvPr id="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E"/>
          </a:p>
        </p:txBody>
      </p:sp>
      <p:cxnSp>
        <p:nvCxnSpPr>
          <p:cNvPr id="6" name="Straight Connector 5">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4635AE4E-A5AA-FE6B-6E90-4937533C23FA}"/>
              </a:ext>
            </a:extLst>
          </p:cNvPr>
          <p:cNvSpPr>
            <a:spLocks noGrp="1"/>
          </p:cNvSpPr>
          <p:nvPr>
            <p:ph type="title"/>
          </p:nvPr>
        </p:nvSpPr>
        <p:spPr>
          <a:xfrm>
            <a:off x="990096" y="977900"/>
            <a:ext cx="6539558" cy="3327734"/>
          </a:xfrm>
        </p:spPr>
        <p:txBody>
          <a:bodyPr vert="horz" lIns="91440" tIns="45720" rIns="91440" bIns="45720" rtlCol="0" anchor="b">
            <a:normAutofit/>
          </a:bodyPr>
          <a:lstStyle/>
          <a:p>
            <a:pPr algn="r"/>
            <a:r>
              <a:rPr lang="en-US" sz="5400" b="1" spc="200" dirty="0"/>
              <a:t>Thank you</a:t>
            </a:r>
          </a:p>
        </p:txBody>
      </p:sp>
      <p:cxnSp>
        <p:nvCxnSpPr>
          <p:cNvPr id="17" name="Straight Connector 16">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373411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EBCB-FC24-3817-EC65-4A2080A58DE8}"/>
              </a:ext>
            </a:extLst>
          </p:cNvPr>
          <p:cNvSpPr>
            <a:spLocks noGrp="1"/>
          </p:cNvSpPr>
          <p:nvPr>
            <p:ph type="title"/>
          </p:nvPr>
        </p:nvSpPr>
        <p:spPr/>
        <p:txBody>
          <a:bodyPr>
            <a:normAutofit/>
          </a:bodyPr>
          <a:lstStyle/>
          <a:p>
            <a:r>
              <a:rPr lang="en-US" sz="3600" b="1" dirty="0"/>
              <a:t>Pain Points</a:t>
            </a:r>
            <a:br>
              <a:rPr lang="en-US" sz="2400" dirty="0"/>
            </a:br>
            <a:r>
              <a:rPr lang="en-US" sz="2400" dirty="0"/>
              <a:t>The key pain points addressed by the AI-powered cloud cost management app include:</a:t>
            </a:r>
          </a:p>
        </p:txBody>
      </p:sp>
      <p:graphicFrame>
        <p:nvGraphicFramePr>
          <p:cNvPr id="13" name="Content Placeholder 2">
            <a:extLst>
              <a:ext uri="{FF2B5EF4-FFF2-40B4-BE49-F238E27FC236}">
                <a16:creationId xmlns:a16="http://schemas.microsoft.com/office/drawing/2014/main" id="{427B5773-F21A-6B67-E4D3-76C35A813961}"/>
              </a:ext>
            </a:extLst>
          </p:cNvPr>
          <p:cNvGraphicFramePr>
            <a:graphicFrameLocks noGrp="1"/>
          </p:cNvGraphicFramePr>
          <p:nvPr>
            <p:ph idx="1"/>
            <p:extLst>
              <p:ext uri="{D42A27DB-BD31-4B8C-83A1-F6EECF244321}">
                <p14:modId xmlns:p14="http://schemas.microsoft.com/office/powerpoint/2010/main" val="99105305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8445AC1-E252-3986-FF70-44B121942B91}"/>
              </a:ext>
            </a:extLst>
          </p:cNvPr>
          <p:cNvSpPr txBox="1"/>
          <p:nvPr/>
        </p:nvSpPr>
        <p:spPr>
          <a:xfrm>
            <a:off x="8387254" y="320986"/>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417820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3CD2-CC54-7A9B-CBF2-9CFB2C2B64BC}"/>
              </a:ext>
            </a:extLst>
          </p:cNvPr>
          <p:cNvSpPr>
            <a:spLocks noGrp="1"/>
          </p:cNvSpPr>
          <p:nvPr>
            <p:ph type="title"/>
          </p:nvPr>
        </p:nvSpPr>
        <p:spPr>
          <a:xfrm>
            <a:off x="1024128" y="585216"/>
            <a:ext cx="9720072" cy="1499616"/>
          </a:xfrm>
        </p:spPr>
        <p:txBody>
          <a:bodyPr>
            <a:normAutofit/>
          </a:bodyPr>
          <a:lstStyle/>
          <a:p>
            <a:r>
              <a:rPr lang="en-US" sz="2000" b="1" dirty="0"/>
              <a:t>Customer Segment - Where it Will Be Used</a:t>
            </a:r>
            <a:br>
              <a:rPr lang="en-US" sz="2000" b="1" dirty="0"/>
            </a:br>
            <a:br>
              <a:rPr lang="en-US" sz="2000" dirty="0"/>
            </a:br>
            <a:r>
              <a:rPr lang="en-US" sz="2000" dirty="0"/>
              <a:t>The primary customer segments for the proposed AI-powered cloud cost management app include:</a:t>
            </a:r>
            <a:br>
              <a:rPr lang="en-US" sz="2000" dirty="0"/>
            </a:br>
            <a:endParaRPr lang="en-US" sz="2000" dirty="0"/>
          </a:p>
        </p:txBody>
      </p:sp>
      <p:graphicFrame>
        <p:nvGraphicFramePr>
          <p:cNvPr id="24" name="Content Placeholder 5">
            <a:extLst>
              <a:ext uri="{FF2B5EF4-FFF2-40B4-BE49-F238E27FC236}">
                <a16:creationId xmlns:a16="http://schemas.microsoft.com/office/drawing/2014/main" id="{5EE48909-9C5E-5154-D276-4D8627A6C301}"/>
              </a:ext>
            </a:extLst>
          </p:cNvPr>
          <p:cNvGraphicFramePr>
            <a:graphicFrameLocks noGrp="1"/>
          </p:cNvGraphicFramePr>
          <p:nvPr>
            <p:ph idx="1"/>
            <p:extLst>
              <p:ext uri="{D42A27DB-BD31-4B8C-83A1-F6EECF244321}">
                <p14:modId xmlns:p14="http://schemas.microsoft.com/office/powerpoint/2010/main" val="15977625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3826E1-5E09-0C32-0B50-DC107213ADA8}"/>
              </a:ext>
            </a:extLst>
          </p:cNvPr>
          <p:cNvSpPr txBox="1"/>
          <p:nvPr/>
        </p:nvSpPr>
        <p:spPr>
          <a:xfrm>
            <a:off x="8660525" y="400550"/>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162343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623D-EDF7-F3C3-190D-3323D6008031}"/>
              </a:ext>
            </a:extLst>
          </p:cNvPr>
          <p:cNvSpPr>
            <a:spLocks noGrp="1"/>
          </p:cNvSpPr>
          <p:nvPr>
            <p:ph type="title"/>
          </p:nvPr>
        </p:nvSpPr>
        <p:spPr>
          <a:xfrm>
            <a:off x="917223" y="574210"/>
            <a:ext cx="10506456" cy="1014984"/>
          </a:xfrm>
        </p:spPr>
        <p:txBody>
          <a:bodyPr anchor="b">
            <a:normAutofit/>
          </a:bodyPr>
          <a:lstStyle/>
          <a:p>
            <a:r>
              <a:rPr lang="en-US" sz="2400" b="1" dirty="0"/>
              <a:t>Target Market</a:t>
            </a:r>
            <a:br>
              <a:rPr lang="en-US" sz="2400" b="1" dirty="0"/>
            </a:br>
            <a:br>
              <a:rPr lang="en-US" sz="2400" dirty="0"/>
            </a:br>
            <a:r>
              <a:rPr lang="en-US" sz="2400" dirty="0"/>
              <a:t>The target market for the AI-powered cloud cost management app includes:</a:t>
            </a:r>
          </a:p>
        </p:txBody>
      </p:sp>
      <p:graphicFrame>
        <p:nvGraphicFramePr>
          <p:cNvPr id="5" name="Content Placeholder 2">
            <a:extLst>
              <a:ext uri="{FF2B5EF4-FFF2-40B4-BE49-F238E27FC236}">
                <a16:creationId xmlns:a16="http://schemas.microsoft.com/office/drawing/2014/main" id="{15E85884-BE7D-32C1-AF79-5E2FCD74FBC9}"/>
              </a:ext>
            </a:extLst>
          </p:cNvPr>
          <p:cNvGraphicFramePr>
            <a:graphicFrameLocks noGrp="1"/>
          </p:cNvGraphicFramePr>
          <p:nvPr>
            <p:ph idx="1"/>
            <p:extLst>
              <p:ext uri="{D42A27DB-BD31-4B8C-83A1-F6EECF244321}">
                <p14:modId xmlns:p14="http://schemas.microsoft.com/office/powerpoint/2010/main" val="366880516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6BFCB58-AA49-F4B5-838B-030D821AD64C}"/>
              </a:ext>
            </a:extLst>
          </p:cNvPr>
          <p:cNvSpPr txBox="1"/>
          <p:nvPr/>
        </p:nvSpPr>
        <p:spPr>
          <a:xfrm>
            <a:off x="8954815" y="352748"/>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411472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680EA-751B-34CC-0C1B-EEF79F4B53F7}"/>
              </a:ext>
            </a:extLst>
          </p:cNvPr>
          <p:cNvSpPr>
            <a:spLocks noGrp="1"/>
          </p:cNvSpPr>
          <p:nvPr>
            <p:ph type="title"/>
          </p:nvPr>
        </p:nvSpPr>
        <p:spPr>
          <a:xfrm>
            <a:off x="964788" y="804333"/>
            <a:ext cx="3391900" cy="5249334"/>
          </a:xfrm>
        </p:spPr>
        <p:txBody>
          <a:bodyPr>
            <a:normAutofit/>
          </a:bodyPr>
          <a:lstStyle/>
          <a:p>
            <a:pPr algn="r"/>
            <a:r>
              <a:rPr lang="en-IN" sz="4000" i="0" u="none" strike="noStrike" baseline="0" dirty="0"/>
              <a:t>				Product Opportunity</a:t>
            </a:r>
            <a:endParaRPr lang="en-IN" sz="4000" dirty="0"/>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6AC925-09E4-84CE-E072-A6BD7B44881B}"/>
              </a:ext>
            </a:extLst>
          </p:cNvPr>
          <p:cNvSpPr>
            <a:spLocks noGrp="1"/>
          </p:cNvSpPr>
          <p:nvPr>
            <p:ph idx="1"/>
          </p:nvPr>
        </p:nvSpPr>
        <p:spPr>
          <a:xfrm>
            <a:off x="4999330" y="804333"/>
            <a:ext cx="6257721" cy="5249334"/>
          </a:xfrm>
        </p:spPr>
        <p:txBody>
          <a:bodyPr anchor="ctr">
            <a:normAutofit/>
          </a:bodyPr>
          <a:lstStyle/>
          <a:p>
            <a:r>
              <a:rPr lang="en-US" b="1" dirty="0"/>
              <a:t>Value proposition</a:t>
            </a:r>
          </a:p>
          <a:p>
            <a:pPr lvl="1"/>
            <a:r>
              <a:rPr lang="en-IN" b="1" dirty="0"/>
              <a:t>Cost Efficiency</a:t>
            </a:r>
            <a:r>
              <a:rPr lang="en-IN" dirty="0"/>
              <a:t>:</a:t>
            </a:r>
            <a:r>
              <a:rPr lang="en-US" dirty="0"/>
              <a:t> Identify   underused   resources  and  suggest  more cost-effective pricing  solutions to optimize cloud spending.</a:t>
            </a:r>
          </a:p>
          <a:p>
            <a:pPr lvl="1"/>
            <a:r>
              <a:rPr lang="en-IN" b="1" dirty="0"/>
              <a:t>Centralized Management</a:t>
            </a:r>
            <a:r>
              <a:rPr lang="en-US" dirty="0"/>
              <a:t>: Monitors   and  manages  cloud  subscriptions  and  costs  across multiple cloud providers   in   one   centralized   dashboard.</a:t>
            </a:r>
          </a:p>
          <a:p>
            <a:pPr lvl="1"/>
            <a:r>
              <a:rPr lang="en-IN" b="1" dirty="0"/>
              <a:t>AI powered cost Optimization Recommendations</a:t>
            </a:r>
            <a:r>
              <a:rPr lang="en-US" dirty="0"/>
              <a:t>: AI powered historical data and forecasts future costs to inform resource allocation decisions.</a:t>
            </a:r>
          </a:p>
          <a:p>
            <a:pPr lvl="1"/>
            <a:r>
              <a:rPr lang="en-IN" b="1" dirty="0"/>
              <a:t>Improved Efficiency</a:t>
            </a:r>
            <a:r>
              <a:rPr lang="en-IN" dirty="0"/>
              <a:t>:</a:t>
            </a:r>
            <a:r>
              <a:rPr lang="en-US" dirty="0"/>
              <a:t> It automates routine tasks, such as tracking costs, managing budgets, and renewing subscriptions.</a:t>
            </a:r>
            <a:endParaRPr lang="en-IN" dirty="0"/>
          </a:p>
        </p:txBody>
      </p:sp>
      <p:sp>
        <p:nvSpPr>
          <p:cNvPr id="5" name="TextBox 4">
            <a:extLst>
              <a:ext uri="{FF2B5EF4-FFF2-40B4-BE49-F238E27FC236}">
                <a16:creationId xmlns:a16="http://schemas.microsoft.com/office/drawing/2014/main" id="{9A94F124-6C92-8502-6564-8FDA5EA7B491}"/>
              </a:ext>
            </a:extLst>
          </p:cNvPr>
          <p:cNvSpPr txBox="1"/>
          <p:nvPr/>
        </p:nvSpPr>
        <p:spPr>
          <a:xfrm>
            <a:off x="4787314" y="508571"/>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3025278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D0CA-B535-CF53-4FA6-0371249C27CF}"/>
              </a:ext>
            </a:extLst>
          </p:cNvPr>
          <p:cNvSpPr>
            <a:spLocks noGrp="1"/>
          </p:cNvSpPr>
          <p:nvPr>
            <p:ph type="title"/>
          </p:nvPr>
        </p:nvSpPr>
        <p:spPr>
          <a:xfrm>
            <a:off x="904858" y="491162"/>
            <a:ext cx="9720072" cy="1499616"/>
          </a:xfrm>
        </p:spPr>
        <p:txBody>
          <a:bodyPr/>
          <a:lstStyle/>
          <a:p>
            <a:r>
              <a:rPr lang="en-US" dirty="0"/>
              <a:t>Story Map</a:t>
            </a:r>
            <a:br>
              <a:rPr lang="en-US" dirty="0"/>
            </a:br>
            <a:endParaRPr lang="en-AE" dirty="0"/>
          </a:p>
        </p:txBody>
      </p:sp>
      <p:pic>
        <p:nvPicPr>
          <p:cNvPr id="5" name="Content Placeholder 4" descr="A screenshot of a computer screen&#10;&#10;Description automatically generated">
            <a:extLst>
              <a:ext uri="{FF2B5EF4-FFF2-40B4-BE49-F238E27FC236}">
                <a16:creationId xmlns:a16="http://schemas.microsoft.com/office/drawing/2014/main" id="{2A77E95C-02F4-AAD0-C38D-9720532ECE4F}"/>
              </a:ext>
            </a:extLst>
          </p:cNvPr>
          <p:cNvPicPr>
            <a:picLocks noGrp="1" noChangeAspect="1"/>
          </p:cNvPicPr>
          <p:nvPr>
            <p:ph idx="1"/>
          </p:nvPr>
        </p:nvPicPr>
        <p:blipFill>
          <a:blip r:embed="rId3"/>
          <a:stretch>
            <a:fillRect/>
          </a:stretch>
        </p:blipFill>
        <p:spPr>
          <a:xfrm>
            <a:off x="0" y="1240970"/>
            <a:ext cx="12192000" cy="5617029"/>
          </a:xfrm>
        </p:spPr>
      </p:pic>
      <p:sp>
        <p:nvSpPr>
          <p:cNvPr id="4" name="TextBox 3">
            <a:extLst>
              <a:ext uri="{FF2B5EF4-FFF2-40B4-BE49-F238E27FC236}">
                <a16:creationId xmlns:a16="http://schemas.microsoft.com/office/drawing/2014/main" id="{B9325057-1EA0-B78C-0D09-ACB3992CD1D8}"/>
              </a:ext>
            </a:extLst>
          </p:cNvPr>
          <p:cNvSpPr txBox="1"/>
          <p:nvPr/>
        </p:nvSpPr>
        <p:spPr>
          <a:xfrm>
            <a:off x="9038896" y="681400"/>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188030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0FFA-EB79-47B8-A1B9-C04435A73745}"/>
              </a:ext>
            </a:extLst>
          </p:cNvPr>
          <p:cNvSpPr>
            <a:spLocks noGrp="1"/>
          </p:cNvSpPr>
          <p:nvPr>
            <p:ph type="title"/>
          </p:nvPr>
        </p:nvSpPr>
        <p:spPr>
          <a:xfrm>
            <a:off x="978973" y="654180"/>
            <a:ext cx="7079742" cy="310699"/>
          </a:xfrm>
        </p:spPr>
        <p:txBody>
          <a:bodyPr>
            <a:normAutofit fontScale="90000"/>
          </a:bodyPr>
          <a:lstStyle/>
          <a:p>
            <a:r>
              <a:rPr lang="en-US" sz="3700" dirty="0"/>
              <a:t>Lean Canvas Start-up</a:t>
            </a:r>
            <a:br>
              <a:rPr lang="en-US" sz="3700" dirty="0"/>
            </a:br>
            <a:endParaRPr lang="en-AE" sz="3700" dirty="0"/>
          </a:p>
        </p:txBody>
      </p:sp>
      <p:sp>
        <p:nvSpPr>
          <p:cNvPr id="20" name="Content Placeholder 8">
            <a:extLst>
              <a:ext uri="{FF2B5EF4-FFF2-40B4-BE49-F238E27FC236}">
                <a16:creationId xmlns:a16="http://schemas.microsoft.com/office/drawing/2014/main" id="{BE72D277-6E1F-22F4-5DAA-2666F40A1036}"/>
              </a:ext>
            </a:extLst>
          </p:cNvPr>
          <p:cNvSpPr>
            <a:spLocks noGrp="1"/>
          </p:cNvSpPr>
          <p:nvPr>
            <p:ph idx="1"/>
          </p:nvPr>
        </p:nvSpPr>
        <p:spPr>
          <a:xfrm>
            <a:off x="1024128" y="2286000"/>
            <a:ext cx="3133580" cy="3931920"/>
          </a:xfrm>
        </p:spPr>
        <p:txBody>
          <a:bodyPr>
            <a:normAutofit/>
          </a:bodyPr>
          <a:lstStyle/>
          <a:p>
            <a:endParaRPr lang="en-US" sz="1600" dirty="0"/>
          </a:p>
        </p:txBody>
      </p:sp>
      <p:pic>
        <p:nvPicPr>
          <p:cNvPr id="5" name="Content Placeholder 4" descr="A diagram of a company's company's company&#10;&#10;Description automatically generated with medium confidence">
            <a:extLst>
              <a:ext uri="{FF2B5EF4-FFF2-40B4-BE49-F238E27FC236}">
                <a16:creationId xmlns:a16="http://schemas.microsoft.com/office/drawing/2014/main" id="{B3F22497-7F05-5535-CB61-0A8E89CE7017}"/>
              </a:ext>
            </a:extLst>
          </p:cNvPr>
          <p:cNvPicPr>
            <a:picLocks noChangeAspect="1"/>
          </p:cNvPicPr>
          <p:nvPr/>
        </p:nvPicPr>
        <p:blipFill>
          <a:blip r:embed="rId2"/>
          <a:stretch>
            <a:fillRect/>
          </a:stretch>
        </p:blipFill>
        <p:spPr>
          <a:xfrm>
            <a:off x="978973" y="809529"/>
            <a:ext cx="10480843" cy="6043248"/>
          </a:xfrm>
          <a:prstGeom prst="rect">
            <a:avLst/>
          </a:prstGeom>
        </p:spPr>
      </p:pic>
      <p:sp>
        <p:nvSpPr>
          <p:cNvPr id="4" name="TextBox 3">
            <a:extLst>
              <a:ext uri="{FF2B5EF4-FFF2-40B4-BE49-F238E27FC236}">
                <a16:creationId xmlns:a16="http://schemas.microsoft.com/office/drawing/2014/main" id="{E5700C31-C506-4A7B-C856-97866F5442D1}"/>
              </a:ext>
            </a:extLst>
          </p:cNvPr>
          <p:cNvSpPr txBox="1"/>
          <p:nvPr/>
        </p:nvSpPr>
        <p:spPr>
          <a:xfrm>
            <a:off x="8411816" y="440197"/>
            <a:ext cx="6096000" cy="369332"/>
          </a:xfrm>
          <a:prstGeom prst="rect">
            <a:avLst/>
          </a:prstGeom>
          <a:noFill/>
        </p:spPr>
        <p:txBody>
          <a:bodyPr wrap="square">
            <a:spAutoFit/>
          </a:bodyPr>
          <a:lstStyle/>
          <a:p>
            <a:r>
              <a:rPr lang="en-US" dirty="0"/>
              <a:t>Assignment 1 - Summary</a:t>
            </a:r>
          </a:p>
        </p:txBody>
      </p:sp>
    </p:spTree>
    <p:extLst>
      <p:ext uri="{BB962C8B-B14F-4D97-AF65-F5344CB8AC3E}">
        <p14:creationId xmlns:p14="http://schemas.microsoft.com/office/powerpoint/2010/main" val="2549376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950962-E8F0-0AD0-A8B9-62DFEDB65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099DA-DC12-1517-9D26-B181942EDA9B}"/>
              </a:ext>
            </a:extLst>
          </p:cNvPr>
          <p:cNvSpPr>
            <a:spLocks noGrp="1"/>
          </p:cNvSpPr>
          <p:nvPr>
            <p:ph type="title"/>
          </p:nvPr>
        </p:nvSpPr>
        <p:spPr>
          <a:xfrm>
            <a:off x="830318" y="1124608"/>
            <a:ext cx="7102274" cy="428851"/>
          </a:xfrm>
        </p:spPr>
        <p:txBody>
          <a:bodyPr>
            <a:normAutofit fontScale="90000"/>
          </a:bodyPr>
          <a:lstStyle/>
          <a:p>
            <a:r>
              <a:rPr lang="en-US" sz="3700" dirty="0"/>
              <a:t>MVP Features &amp; It’s Needs</a:t>
            </a:r>
            <a:br>
              <a:rPr lang="en-US" sz="3700" dirty="0"/>
            </a:br>
            <a:endParaRPr lang="en-AE" sz="3700" dirty="0"/>
          </a:p>
        </p:txBody>
      </p:sp>
      <p:sp>
        <p:nvSpPr>
          <p:cNvPr id="20" name="Content Placeholder 8">
            <a:extLst>
              <a:ext uri="{FF2B5EF4-FFF2-40B4-BE49-F238E27FC236}">
                <a16:creationId xmlns:a16="http://schemas.microsoft.com/office/drawing/2014/main" id="{80CFBC8E-AD4B-18AC-FCBB-65FA5845BABD}"/>
              </a:ext>
            </a:extLst>
          </p:cNvPr>
          <p:cNvSpPr>
            <a:spLocks noGrp="1"/>
          </p:cNvSpPr>
          <p:nvPr>
            <p:ph idx="1"/>
          </p:nvPr>
        </p:nvSpPr>
        <p:spPr>
          <a:xfrm>
            <a:off x="909944" y="1553460"/>
            <a:ext cx="10815209" cy="4777892"/>
          </a:xfrm>
        </p:spPr>
        <p:txBody>
          <a:bodyPr>
            <a:normAutofit lnSpcReduction="10000"/>
          </a:bodyPr>
          <a:lstStyle/>
          <a:p>
            <a:pPr>
              <a:lnSpc>
                <a:spcPct val="150000"/>
              </a:lnSpc>
              <a:buFont typeface="Wingdings" pitchFamily="2" charset="2"/>
              <a:buChar char="§"/>
            </a:pPr>
            <a:r>
              <a:rPr lang="en-US" sz="1800" b="1" dirty="0"/>
              <a:t> Automatic Resource Management</a:t>
            </a:r>
            <a:r>
              <a:rPr lang="en-US" sz="1800" dirty="0"/>
              <a:t>: The use of AI to allocate and deallocate cloud resources based on real-time usage data as well as historical trends, with real-time historical data.</a:t>
            </a:r>
          </a:p>
          <a:p>
            <a:pPr>
              <a:lnSpc>
                <a:spcPct val="150000"/>
              </a:lnSpc>
              <a:buFont typeface="Wingdings" pitchFamily="2" charset="2"/>
              <a:buChar char="§"/>
            </a:pPr>
            <a:r>
              <a:rPr lang="en-US" sz="1800" b="1" dirty="0"/>
              <a:t> Centralized Multi-Cloud Subscription Management</a:t>
            </a:r>
            <a:r>
              <a:rPr lang="en-US" sz="1800" dirty="0"/>
              <a:t>: An integrated dashboard designed to handle multiple cloud subscriptions across platforms (e.g., AWS, Azure, Google Cloud).</a:t>
            </a:r>
          </a:p>
          <a:p>
            <a:pPr>
              <a:lnSpc>
                <a:spcPct val="150000"/>
              </a:lnSpc>
              <a:buFont typeface="Wingdings" pitchFamily="2" charset="2"/>
              <a:buChar char="§"/>
            </a:pPr>
            <a:r>
              <a:rPr lang="en-US" sz="1800" b="1" dirty="0"/>
              <a:t> Real-Time Cost Monitoring and Alerts</a:t>
            </a:r>
            <a:r>
              <a:rPr lang="en-US" sz="1800" dirty="0"/>
              <a:t>: Monitoring of costs on a continuous basis and the detection of anomalies to alert users to inappropriate spending patterns.</a:t>
            </a:r>
          </a:p>
          <a:p>
            <a:pPr>
              <a:lnSpc>
                <a:spcPct val="150000"/>
              </a:lnSpc>
              <a:buFont typeface="Wingdings" pitchFamily="2" charset="2"/>
              <a:buChar char="§"/>
            </a:pPr>
            <a:r>
              <a:rPr lang="en-US" sz="1800" dirty="0"/>
              <a:t> </a:t>
            </a:r>
            <a:r>
              <a:rPr lang="en-US" sz="1800" b="1" dirty="0"/>
              <a:t>AI-Driven Cost Optimization Recommendations</a:t>
            </a:r>
            <a:r>
              <a:rPr lang="en-US" sz="1800" dirty="0"/>
              <a:t>: We offer suggestions for optimizing cloud spend in various aspects, including identifying unused resources and finding cheaper alternatives.</a:t>
            </a:r>
          </a:p>
          <a:p>
            <a:pPr>
              <a:lnSpc>
                <a:spcPct val="150000"/>
              </a:lnSpc>
              <a:buFont typeface="Wingdings" pitchFamily="2" charset="2"/>
              <a:buChar char="§"/>
            </a:pPr>
            <a:r>
              <a:rPr lang="en-US" sz="1800" dirty="0"/>
              <a:t> </a:t>
            </a:r>
            <a:r>
              <a:rPr lang="en-US" sz="1800" b="1" dirty="0"/>
              <a:t>Budgeting and Forecasting Tools</a:t>
            </a:r>
            <a:r>
              <a:rPr lang="en-US" sz="1800" dirty="0"/>
              <a:t>: An AI-based approach to forecasting future cloud expenses based on data collected in the past can be used to inform better budgeting for future projects.</a:t>
            </a:r>
          </a:p>
        </p:txBody>
      </p:sp>
    </p:spTree>
    <p:extLst>
      <p:ext uri="{BB962C8B-B14F-4D97-AF65-F5344CB8AC3E}">
        <p14:creationId xmlns:p14="http://schemas.microsoft.com/office/powerpoint/2010/main" val="877523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48fb0fb-dcd1-4dae-abe0-5c1661328c54}" enabled="1" method="Privileged" siteId="{2bd16c9b-7e21-4274-9c06-7919f7647bbb}" contentBits="0" removed="0"/>
</clbl:labelList>
</file>

<file path=docProps/app.xml><?xml version="1.0" encoding="utf-8"?>
<Properties xmlns="http://schemas.openxmlformats.org/officeDocument/2006/extended-properties" xmlns:vt="http://schemas.openxmlformats.org/officeDocument/2006/docPropsVTypes">
  <Template/>
  <TotalTime>2109</TotalTime>
  <Words>2120</Words>
  <Application>Microsoft Macintosh PowerPoint</Application>
  <PresentationFormat>Widescreen</PresentationFormat>
  <Paragraphs>143</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Arial</vt:lpstr>
      <vt:lpstr>Avenir Next LT Pro</vt:lpstr>
      <vt:lpstr>Calibri</vt:lpstr>
      <vt:lpstr>Courier New</vt:lpstr>
      <vt:lpstr>Tw Cen MT</vt:lpstr>
      <vt:lpstr>Tw Cen MT Condensed</vt:lpstr>
      <vt:lpstr>Wingdings</vt:lpstr>
      <vt:lpstr>Wingdings 3</vt:lpstr>
      <vt:lpstr>Integral</vt:lpstr>
      <vt:lpstr>PowerPoint Presentation</vt:lpstr>
      <vt:lpstr>Product Idea  The proposed product is an AI-powered cloud cost management app designed to automate resource management, optimize costs, and provide centralized control over multi-cloud subscriptions. </vt:lpstr>
      <vt:lpstr>Pain Points The key pain points addressed by the AI-powered cloud cost management app include:</vt:lpstr>
      <vt:lpstr>Customer Segment - Where it Will Be Used  The primary customer segments for the proposed AI-powered cloud cost management app include: </vt:lpstr>
      <vt:lpstr>Target Market  The target market for the AI-powered cloud cost management app includes:</vt:lpstr>
      <vt:lpstr>    Product Opportunity</vt:lpstr>
      <vt:lpstr>Story Map </vt:lpstr>
      <vt:lpstr>Lean Canvas Start-up </vt:lpstr>
      <vt:lpstr>MVP Features &amp; It’s Needs </vt:lpstr>
      <vt:lpstr>MVP Features &amp; It’s Needs </vt:lpstr>
      <vt:lpstr>HAND DRAWN SKETCHES BY TEAM</vt:lpstr>
      <vt:lpstr>HAND DRAWN SKETCHES BY TEAM</vt:lpstr>
      <vt:lpstr>HAND DRAWN SKETCHES BY TEAM</vt:lpstr>
      <vt:lpstr>HAND DRAWN SKETCHES BY TEAM</vt:lpstr>
      <vt:lpstr>HAND DRAWN SKETCHES BY TEAM</vt:lpstr>
      <vt:lpstr>Wireframe Story BOARD</vt:lpstr>
      <vt:lpstr>Customer Feedback</vt:lpstr>
      <vt:lpstr>Customer Feedback</vt:lpstr>
      <vt:lpstr>Customer Feedback</vt:lpstr>
      <vt:lpstr>UPDATED Wireframe Story BOARD</vt:lpstr>
      <vt:lpstr>Key Learnings   –   Mallidi Akhil Reddy (2024TM93056)</vt:lpstr>
      <vt:lpstr> Key Learnings – Chittajallu Premgurumukh (2024tm93279) </vt:lpstr>
      <vt:lpstr>Key Learning- Prakasha G (2024TM93260)</vt:lpstr>
      <vt:lpstr>Key Learnings – Manan Parmar(2024TM93030)</vt:lpstr>
      <vt:lpstr>Key learnings – Udyagiri VenkatagurU Prasad (2022MT93653)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UVGP</dc:creator>
  <cp:lastModifiedBy>Mallidi Akhil Reddy</cp:lastModifiedBy>
  <cp:revision>54</cp:revision>
  <dcterms:created xsi:type="dcterms:W3CDTF">2024-08-31T12:38:06Z</dcterms:created>
  <dcterms:modified xsi:type="dcterms:W3CDTF">2024-11-09T10:54:05Z</dcterms:modified>
</cp:coreProperties>
</file>